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3" r:id="rId3"/>
    <p:sldId id="280" r:id="rId4"/>
    <p:sldId id="282" r:id="rId5"/>
    <p:sldId id="281" r:id="rId6"/>
    <p:sldId id="265" r:id="rId7"/>
    <p:sldId id="298" r:id="rId8"/>
    <p:sldId id="296" r:id="rId9"/>
    <p:sldId id="290" r:id="rId10"/>
    <p:sldId id="291" r:id="rId11"/>
    <p:sldId id="294" r:id="rId12"/>
    <p:sldId id="295" r:id="rId13"/>
    <p:sldId id="297" r:id="rId14"/>
    <p:sldId id="26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FDFE1"/>
    <a:srgbClr val="6BA5B3"/>
    <a:srgbClr val="3D55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BF52A-CD45-4E8B-A071-509A89868E52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A2751-E6AE-460E-8452-55D1F4FCAC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7701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B02C-01FE-4637-866D-FEF03405D8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9541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B02C-01FE-4637-866D-FEF03405D8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007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B02C-01FE-4637-866D-FEF03405D8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32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B02C-01FE-4637-866D-FEF03405D8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6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B02C-01FE-4637-866D-FEF03405D8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81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B02C-01FE-4637-866D-FEF03405D8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69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B02C-01FE-4637-866D-FEF03405D8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769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B02C-01FE-4637-866D-FEF03405D8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7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B02C-01FE-4637-866D-FEF03405D8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147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B02C-01FE-4637-866D-FEF03405D8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4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3B02C-01FE-4637-866D-FEF03405D8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62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3B02C-01FE-4637-866D-FEF03405D8CB}" type="datetimeFigureOut">
              <a:rPr lang="ru-RU" smtClean="0"/>
              <a:pPr/>
              <a:t>03.03.2021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D3266-81CE-4301-8850-067063A8F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265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su.edu.ru/images/Image/k03ehO588sY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36" y="2711943"/>
            <a:ext cx="11645697" cy="1915142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>
                <a:solidFill>
                  <a:srgbClr val="002060"/>
                </a:solidFill>
                <a:latin typeface="Gabriola" panose="04040605051002020D02" pitchFamily="82" charset="0"/>
              </a:rPr>
              <a:t>КАСПИЙ: </a:t>
            </a:r>
            <a:br>
              <a:rPr lang="ru-RU" sz="6600" b="1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6600" b="1" dirty="0">
                <a:solidFill>
                  <a:srgbClr val="002060"/>
                </a:solidFill>
                <a:latin typeface="Gabriola" panose="04040605051002020D02" pitchFamily="82" charset="0"/>
              </a:rPr>
              <a:t>осевой регион Евразии</a:t>
            </a:r>
            <a:r>
              <a:rPr lang="ru-RU" sz="4000" b="1" dirty="0">
                <a:solidFill>
                  <a:srgbClr val="002060"/>
                </a:solidFill>
                <a:latin typeface="Gabriola" panose="04040605051002020D02" pitchFamily="82" charset="0"/>
              </a:rPr>
              <a:t/>
            </a:r>
            <a:br>
              <a:rPr lang="ru-RU" sz="4000" b="1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4800" b="1" dirty="0">
                <a:solidFill>
                  <a:srgbClr val="002060"/>
                </a:solidFill>
                <a:latin typeface="Gabriola" panose="04040605051002020D02" pitchFamily="82" charset="0"/>
              </a:rPr>
              <a:t>Проект </a:t>
            </a:r>
            <a:r>
              <a:rPr lang="ru-RU" sz="4800" b="1" dirty="0" smtClean="0">
                <a:solidFill>
                  <a:srgbClr val="002060"/>
                </a:solidFill>
                <a:latin typeface="Gabriola" panose="04040605051002020D02" pitchFamily="82" charset="0"/>
              </a:rPr>
              <a:t>создания </a:t>
            </a:r>
            <a:r>
              <a:rPr lang="ru-RU" sz="4800" b="1" dirty="0">
                <a:solidFill>
                  <a:srgbClr val="002060"/>
                </a:solidFill>
                <a:latin typeface="Gabriola" panose="04040605051002020D02" pitchFamily="82" charset="0"/>
              </a:rPr>
              <a:t>энциклопедических словарей</a:t>
            </a:r>
            <a:br>
              <a:rPr lang="ru-RU" sz="4800" b="1" dirty="0">
                <a:solidFill>
                  <a:srgbClr val="002060"/>
                </a:solidFill>
                <a:latin typeface="Gabriola" panose="04040605051002020D02" pitchFamily="82" charset="0"/>
              </a:rPr>
            </a:br>
            <a:r>
              <a:rPr lang="ru-RU" sz="4800" b="1" dirty="0">
                <a:solidFill>
                  <a:srgbClr val="002060"/>
                </a:solidFill>
                <a:latin typeface="Gabriola" panose="04040605051002020D02" pitchFamily="82" charset="0"/>
              </a:rPr>
              <a:t>Астрахань </a:t>
            </a:r>
            <a:r>
              <a:rPr lang="ru-RU" sz="2400" b="1" dirty="0">
                <a:latin typeface="Gabriola" panose="04040605051002020D02" pitchFamily="82" charset="0"/>
              </a:rPr>
              <a:t/>
            </a:r>
            <a:br>
              <a:rPr lang="ru-RU" sz="2400" b="1" dirty="0">
                <a:latin typeface="Gabriola" panose="04040605051002020D02" pitchFamily="82" charset="0"/>
              </a:rPr>
            </a:b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r>
              <a:rPr lang="ru-RU" sz="2400" b="1" dirty="0" smtClean="0">
                <a:latin typeface="Gabriola" panose="04040605051002020D02" pitchFamily="82" charset="0"/>
              </a:rPr>
              <a:t>2021 г.</a:t>
            </a:r>
            <a:endParaRPr lang="ru-RU" sz="2400" b="1" dirty="0">
              <a:solidFill>
                <a:srgbClr val="002060"/>
              </a:solidFill>
              <a:latin typeface="Gabriola" panose="04040605051002020D02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14536"/>
            <a:ext cx="12192000" cy="5434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92" y="252291"/>
            <a:ext cx="1756959" cy="1756959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719284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26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Астраханский государственный университет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270065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Содержание третьего тома</a:t>
            </a:r>
            <a:b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КАСПИЙ: осевой </a:t>
            </a:r>
            <a:r>
              <a:rPr lang="ru-RU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регион Евразии</a:t>
            </a:r>
            <a:br>
              <a:rPr lang="ru-RU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(этнография и культура)</a:t>
            </a:r>
            <a:endParaRPr lang="ru-RU" b="1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2055813"/>
            <a:ext cx="5181600" cy="4121150"/>
          </a:xfrm>
          <a:ln>
            <a:solidFill>
              <a:srgbClr val="C00000"/>
            </a:solidFill>
          </a:ln>
        </p:spPr>
        <p:txBody>
          <a:bodyPr>
            <a:normAutofit fontScale="62500" lnSpcReduction="20000"/>
          </a:bodyPr>
          <a:lstStyle/>
          <a:p>
            <a:r>
              <a:rPr lang="ru-RU" sz="3200" b="1" dirty="0">
                <a:latin typeface="Gabriola" panose="04040605051002020D02" pitchFamily="82" charset="0"/>
                <a:cs typeface="Times New Roman" pitchFamily="18" charset="0"/>
              </a:rPr>
              <a:t>Предисловие</a:t>
            </a:r>
            <a:endParaRPr lang="ru-RU" sz="3200" dirty="0">
              <a:latin typeface="Gabriola" panose="04040605051002020D02" pitchFamily="82" charset="0"/>
              <a:cs typeface="Times New Roman" pitchFamily="18" charset="0"/>
            </a:endParaRPr>
          </a:p>
          <a:p>
            <a:r>
              <a:rPr lang="ru-RU" sz="3200" b="1" dirty="0">
                <a:latin typeface="Gabriola" panose="04040605051002020D02" pitchFamily="82" charset="0"/>
                <a:cs typeface="Times New Roman" pitchFamily="18" charset="0"/>
              </a:rPr>
              <a:t>Раздел 1. Этнография и культура российского </a:t>
            </a:r>
            <a:r>
              <a:rPr lang="ru-RU" sz="3200" b="1" dirty="0" err="1">
                <a:latin typeface="Gabriola" panose="04040605051002020D02" pitchFamily="82" charset="0"/>
                <a:cs typeface="Times New Roman" pitchFamily="18" charset="0"/>
              </a:rPr>
              <a:t>Прикаспия</a:t>
            </a:r>
            <a:r>
              <a:rPr lang="ru-RU" sz="3200" b="1" dirty="0">
                <a:latin typeface="Gabriola" panose="04040605051002020D02" pitchFamily="82" charset="0"/>
                <a:cs typeface="Times New Roman" pitchFamily="18" charset="0"/>
              </a:rPr>
              <a:t> </a:t>
            </a:r>
            <a:endParaRPr lang="ru-RU" sz="3200" dirty="0">
              <a:latin typeface="Gabriola" panose="04040605051002020D02" pitchFamily="82" charset="0"/>
              <a:cs typeface="Times New Roman" pitchFamily="18" charset="0"/>
            </a:endParaRPr>
          </a:p>
          <a:p>
            <a:r>
              <a:rPr lang="ru-RU" sz="3200" dirty="0">
                <a:latin typeface="Gabriola" panose="04040605051002020D02" pitchFamily="82" charset="0"/>
                <a:cs typeface="Times New Roman" pitchFamily="18" charset="0"/>
              </a:rPr>
              <a:t>(а) Проблемы и особенности местного этногенеза </a:t>
            </a:r>
          </a:p>
          <a:p>
            <a:r>
              <a:rPr lang="ru-RU" sz="3200" dirty="0">
                <a:latin typeface="Gabriola" panose="04040605051002020D02" pitchFamily="82" charset="0"/>
                <a:cs typeface="Times New Roman" pitchFamily="18" charset="0"/>
              </a:rPr>
              <a:t>(б) Территории и границы распространения этносов</a:t>
            </a:r>
          </a:p>
          <a:p>
            <a:r>
              <a:rPr lang="ru-RU" sz="3200" dirty="0">
                <a:latin typeface="Gabriola" panose="04040605051002020D02" pitchFamily="82" charset="0"/>
                <a:cs typeface="Times New Roman" pitchFamily="18" charset="0"/>
              </a:rPr>
              <a:t>(в) Традиции гостеприимства и национальные кухни народов</a:t>
            </a:r>
          </a:p>
          <a:p>
            <a:r>
              <a:rPr lang="ru-RU" sz="3200" dirty="0">
                <a:latin typeface="Gabriola" panose="04040605051002020D02" pitchFamily="82" charset="0"/>
                <a:cs typeface="Times New Roman" pitchFamily="18" charset="0"/>
              </a:rPr>
              <a:t>(г) Этнолингвистический анализ народов *</a:t>
            </a:r>
          </a:p>
          <a:p>
            <a:r>
              <a:rPr lang="ru-RU" sz="3200" b="1" dirty="0">
                <a:latin typeface="Gabriola" panose="04040605051002020D02" pitchFamily="82" charset="0"/>
                <a:cs typeface="Times New Roman" pitchFamily="18" charset="0"/>
              </a:rPr>
              <a:t>Раздел 2.Этнография и культура Азербайджана</a:t>
            </a:r>
            <a:endParaRPr lang="ru-RU" sz="3200" dirty="0">
              <a:latin typeface="Gabriola" panose="04040605051002020D02" pitchFamily="82" charset="0"/>
              <a:cs typeface="Times New Roman" pitchFamily="18" charset="0"/>
            </a:endParaRPr>
          </a:p>
          <a:p>
            <a:r>
              <a:rPr lang="ru-RU" sz="3200" b="1" dirty="0">
                <a:latin typeface="Gabriola" panose="04040605051002020D02" pitchFamily="82" charset="0"/>
                <a:cs typeface="Times New Roman" pitchFamily="18" charset="0"/>
              </a:rPr>
              <a:t>Раздел 3. Этнография и культура Ирана</a:t>
            </a:r>
            <a:endParaRPr lang="ru-RU" sz="3200" dirty="0">
              <a:latin typeface="Gabriola" panose="04040605051002020D02" pitchFamily="82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Gabriola" panose="04040605051002020D02" pitchFamily="82" charset="0"/>
                <a:cs typeface="Times New Roman" pitchFamily="18" charset="0"/>
              </a:rPr>
              <a:t>Раздел </a:t>
            </a:r>
            <a:r>
              <a:rPr lang="ru-RU" sz="3200" b="1" dirty="0">
                <a:latin typeface="Gabriola" panose="04040605051002020D02" pitchFamily="82" charset="0"/>
                <a:cs typeface="Times New Roman" pitchFamily="18" charset="0"/>
              </a:rPr>
              <a:t>4. Этнография и культура Туркменистана</a:t>
            </a:r>
            <a:endParaRPr lang="ru-RU" sz="3200" dirty="0">
              <a:latin typeface="Gabriola" panose="04040605051002020D02" pitchFamily="82" charset="0"/>
              <a:cs typeface="Times New Roman" pitchFamily="18" charset="0"/>
            </a:endParaRPr>
          </a:p>
          <a:p>
            <a:r>
              <a:rPr lang="ru-RU" sz="3200" b="1" dirty="0">
                <a:latin typeface="Gabriola" panose="04040605051002020D02" pitchFamily="82" charset="0"/>
                <a:cs typeface="Times New Roman" pitchFamily="18" charset="0"/>
              </a:rPr>
              <a:t>Раздел 5. Этнография и культура </a:t>
            </a:r>
            <a:r>
              <a:rPr lang="ru-RU" sz="3200" b="1" dirty="0" smtClean="0">
                <a:latin typeface="Gabriola" panose="04040605051002020D02" pitchFamily="82" charset="0"/>
                <a:cs typeface="Times New Roman" pitchFamily="18" charset="0"/>
              </a:rPr>
              <a:t>Казахстана</a:t>
            </a:r>
            <a:endParaRPr lang="ru-RU" sz="3200" dirty="0">
              <a:latin typeface="Gabriola" panose="04040605051002020D02" pitchFamily="82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Gabriola" panose="04040605051002020D02" pitchFamily="82" charset="0"/>
                <a:cs typeface="Times New Roman" pitchFamily="18" charset="0"/>
              </a:rPr>
              <a:t>Послесловие</a:t>
            </a:r>
            <a:endParaRPr lang="ru-RU" sz="3200" b="1" dirty="0"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  <a:ln>
            <a:solidFill>
              <a:srgbClr val="FF0000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ПРИМЕЧАНИЕ</a:t>
            </a:r>
            <a:r>
              <a:rPr lang="ru-RU" sz="3800" b="1" dirty="0">
                <a:latin typeface="Gabriola" panose="04040605051002020D02" pitchFamily="82" charset="0"/>
                <a:cs typeface="Times New Roman" pitchFamily="18" charset="0"/>
              </a:rPr>
              <a:t>: Предполагается, что все указанные разделы должны будут иметь одну общую структуру.</a:t>
            </a:r>
          </a:p>
          <a:p>
            <a:pPr>
              <a:buNone/>
            </a:pPr>
            <a:r>
              <a:rPr lang="ru-RU" sz="3800" b="1" u="sng" dirty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Руководители </a:t>
            </a:r>
            <a:r>
              <a:rPr lang="ru-RU" sz="3800" b="1" u="sng" dirty="0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третьего тома</a:t>
            </a:r>
            <a:r>
              <a:rPr lang="ru-RU" sz="3800" b="1" dirty="0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: </a:t>
            </a:r>
            <a:endParaRPr lang="ru-RU" sz="3800" b="1" dirty="0">
              <a:solidFill>
                <a:srgbClr val="0070C0"/>
              </a:solidFill>
              <a:latin typeface="Gabriola" panose="04040605051002020D02" pitchFamily="82" charset="0"/>
              <a:cs typeface="Times New Roman" pitchFamily="18" charset="0"/>
            </a:endParaRPr>
          </a:p>
          <a:p>
            <a:r>
              <a:rPr lang="ru-RU" sz="3800" b="1" dirty="0" err="1">
                <a:latin typeface="Gabriola" panose="04040605051002020D02" pitchFamily="82" charset="0"/>
                <a:cs typeface="Times New Roman" pitchFamily="18" charset="0"/>
              </a:rPr>
              <a:t>Хлыщева</a:t>
            </a:r>
            <a:r>
              <a:rPr lang="ru-RU" sz="3800" b="1" dirty="0">
                <a:latin typeface="Gabriola" panose="04040605051002020D02" pitchFamily="82" charset="0"/>
                <a:cs typeface="Times New Roman" pitchFamily="18" charset="0"/>
              </a:rPr>
              <a:t> Е.В.</a:t>
            </a:r>
            <a:r>
              <a:rPr lang="ru-RU" sz="3800" dirty="0">
                <a:latin typeface="Gabriola" panose="04040605051002020D02" pitchFamily="82" charset="0"/>
                <a:cs typeface="Times New Roman" pitchFamily="18" charset="0"/>
              </a:rPr>
              <a:t> – доктор философских наук, профессор.</a:t>
            </a:r>
          </a:p>
          <a:p>
            <a:r>
              <a:rPr lang="ru-RU" sz="3800" b="1" dirty="0">
                <a:latin typeface="Gabriola" panose="04040605051002020D02" pitchFamily="82" charset="0"/>
                <a:cs typeface="Times New Roman" pitchFamily="18" charset="0"/>
              </a:rPr>
              <a:t>Романова А.П.</a:t>
            </a:r>
            <a:r>
              <a:rPr lang="ru-RU" sz="3800" dirty="0">
                <a:latin typeface="Gabriola" panose="04040605051002020D02" pitchFamily="82" charset="0"/>
                <a:cs typeface="Times New Roman" pitchFamily="18" charset="0"/>
              </a:rPr>
              <a:t> - доктор философских наук, профессор.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14536"/>
            <a:ext cx="12192000" cy="5434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5657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Содержание четвертого тома</a:t>
            </a:r>
            <a:b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КАСПИЙ: осевой </a:t>
            </a:r>
            <a:r>
              <a:rPr lang="ru-RU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регион Евразии</a:t>
            </a:r>
            <a:br>
              <a:rPr lang="ru-RU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(экономика)</a:t>
            </a:r>
            <a:endParaRPr lang="ru-RU" b="1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2055813"/>
            <a:ext cx="5181600" cy="4121150"/>
          </a:xfrm>
          <a:ln>
            <a:solidFill>
              <a:srgbClr val="C00000"/>
            </a:solidFill>
          </a:ln>
        </p:spPr>
        <p:txBody>
          <a:bodyPr>
            <a:normAutofit fontScale="62500" lnSpcReduction="20000"/>
          </a:bodyPr>
          <a:lstStyle/>
          <a:p>
            <a:pPr marL="0">
              <a:spcBef>
                <a:spcPts val="0"/>
              </a:spcBef>
            </a:pPr>
            <a:r>
              <a:rPr lang="ru-RU" sz="4000" b="1" dirty="0">
                <a:latin typeface="Gabriola" panose="04040605051002020D02" pitchFamily="82" charset="0"/>
                <a:cs typeface="Times New Roman" pitchFamily="18" charset="0"/>
              </a:rPr>
              <a:t>Предисловие</a:t>
            </a:r>
            <a:endParaRPr lang="ru-RU" sz="4000" dirty="0">
              <a:latin typeface="Gabriola" panose="04040605051002020D02" pitchFamily="82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4000" b="1" dirty="0">
                <a:latin typeface="Gabriola" panose="04040605051002020D02" pitchFamily="82" charset="0"/>
                <a:cs typeface="Times New Roman" pitchFamily="18" charset="0"/>
              </a:rPr>
              <a:t>Раздел 1. Экономика России</a:t>
            </a:r>
            <a:endParaRPr lang="ru-RU" sz="4000" dirty="0">
              <a:latin typeface="Gabriola" panose="04040605051002020D02" pitchFamily="82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3200" dirty="0">
                <a:latin typeface="Gabriola" panose="04040605051002020D02" pitchFamily="82" charset="0"/>
                <a:cs typeface="Times New Roman" pitchFamily="18" charset="0"/>
              </a:rPr>
              <a:t>(1) Состояние микро и макроэкономических показателей на рубеже веков</a:t>
            </a:r>
          </a:p>
          <a:p>
            <a:pPr marL="0">
              <a:spcBef>
                <a:spcPts val="0"/>
              </a:spcBef>
            </a:pPr>
            <a:r>
              <a:rPr lang="ru-RU" sz="3200" dirty="0">
                <a:latin typeface="Gabriola" panose="04040605051002020D02" pitchFamily="82" charset="0"/>
                <a:cs typeface="Times New Roman" pitchFamily="18" charset="0"/>
              </a:rPr>
              <a:t>(2) Государственно-частное партнерство в реализации инвестиционных проектов</a:t>
            </a:r>
          </a:p>
          <a:p>
            <a:pPr marL="0">
              <a:spcBef>
                <a:spcPts val="0"/>
              </a:spcBef>
            </a:pPr>
            <a:r>
              <a:rPr lang="ru-RU" sz="3200" dirty="0">
                <a:latin typeface="Gabriola" panose="04040605051002020D02" pitchFamily="82" charset="0"/>
                <a:cs typeface="Times New Roman" pitchFamily="18" charset="0"/>
              </a:rPr>
              <a:t>(3) Анализ человеческого и социального капитала в экономике региона</a:t>
            </a:r>
          </a:p>
          <a:p>
            <a:pPr marL="0">
              <a:spcBef>
                <a:spcPts val="0"/>
              </a:spcBef>
            </a:pPr>
            <a:r>
              <a:rPr lang="ru-RU" sz="3200" dirty="0">
                <a:latin typeface="Gabriola" panose="04040605051002020D02" pitchFamily="82" charset="0"/>
                <a:cs typeface="Times New Roman" pitchFamily="18" charset="0"/>
              </a:rPr>
              <a:t>(4) Интеграционные проекты в реализации программ Прикаспийского сотрудничества</a:t>
            </a:r>
          </a:p>
          <a:p>
            <a:pPr marL="0">
              <a:spcBef>
                <a:spcPts val="0"/>
              </a:spcBef>
            </a:pPr>
            <a:r>
              <a:rPr lang="ru-RU" sz="3200" dirty="0">
                <a:latin typeface="Gabriola" panose="04040605051002020D02" pitchFamily="82" charset="0"/>
                <a:cs typeface="Times New Roman" pitchFamily="18" charset="0"/>
              </a:rPr>
              <a:t>(5) Финансовый сектор</a:t>
            </a:r>
          </a:p>
          <a:p>
            <a:pPr marL="0">
              <a:spcBef>
                <a:spcPts val="0"/>
              </a:spcBef>
            </a:pPr>
            <a:r>
              <a:rPr lang="ru-RU" sz="3200" dirty="0">
                <a:latin typeface="Gabriola" panose="04040605051002020D02" pitchFamily="82" charset="0"/>
                <a:cs typeface="Times New Roman" pitchFamily="18" charset="0"/>
              </a:rPr>
              <a:t>(6) Энергоресурсы*</a:t>
            </a:r>
          </a:p>
          <a:p>
            <a:pPr marL="0">
              <a:spcBef>
                <a:spcPts val="0"/>
              </a:spcBef>
            </a:pPr>
            <a:r>
              <a:rPr lang="ru-RU" sz="4000" b="1" dirty="0">
                <a:latin typeface="Gabriola" panose="04040605051002020D02" pitchFamily="82" charset="0"/>
                <a:cs typeface="Times New Roman" pitchFamily="18" charset="0"/>
              </a:rPr>
              <a:t>Раздел 2.Экономика Азербайджана</a:t>
            </a:r>
            <a:endParaRPr lang="ru-RU" sz="4000" dirty="0">
              <a:latin typeface="Gabriola" panose="04040605051002020D02" pitchFamily="82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4000" b="1" dirty="0">
                <a:latin typeface="Gabriola" panose="04040605051002020D02" pitchFamily="82" charset="0"/>
                <a:cs typeface="Times New Roman" pitchFamily="18" charset="0"/>
              </a:rPr>
              <a:t>Раздел 3. Экономика Ирана</a:t>
            </a:r>
            <a:endParaRPr lang="ru-RU" sz="4000" dirty="0">
              <a:latin typeface="Gabriola" panose="04040605051002020D02" pitchFamily="82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4000" b="1" dirty="0">
                <a:latin typeface="Gabriola" panose="04040605051002020D02" pitchFamily="82" charset="0"/>
                <a:cs typeface="Times New Roman" pitchFamily="18" charset="0"/>
              </a:rPr>
              <a:t>Раздел 4. Экономика Туркменистана</a:t>
            </a:r>
            <a:endParaRPr lang="ru-RU" sz="4000" dirty="0">
              <a:latin typeface="Gabriola" panose="04040605051002020D02" pitchFamily="82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4000" b="1" dirty="0">
                <a:latin typeface="Gabriola" panose="04040605051002020D02" pitchFamily="82" charset="0"/>
                <a:cs typeface="Times New Roman" pitchFamily="18" charset="0"/>
              </a:rPr>
              <a:t>Раздел 5. Экономика </a:t>
            </a:r>
            <a:r>
              <a:rPr lang="ru-RU" sz="4000" b="1" dirty="0" smtClean="0">
                <a:latin typeface="Gabriola" panose="04040605051002020D02" pitchFamily="82" charset="0"/>
                <a:cs typeface="Times New Roman" pitchFamily="18" charset="0"/>
              </a:rPr>
              <a:t>Казахстана</a:t>
            </a:r>
            <a:endParaRPr lang="ru-RU" sz="4000" dirty="0">
              <a:latin typeface="Gabriola" panose="04040605051002020D02" pitchFamily="82" charset="0"/>
              <a:cs typeface="Times New Roman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4000" b="1" dirty="0">
                <a:latin typeface="Gabriola" panose="04040605051002020D02" pitchFamily="82" charset="0"/>
                <a:cs typeface="Times New Roman" pitchFamily="18" charset="0"/>
              </a:rPr>
              <a:t>Послесловие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  <a:ln>
            <a:solidFill>
              <a:srgbClr val="FF0000"/>
            </a:solidFill>
          </a:ln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dirty="0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ПРИМЕЧАНИЕ</a:t>
            </a:r>
            <a:r>
              <a:rPr lang="ru-RU" sz="3800" b="1" dirty="0">
                <a:latin typeface="Gabriola" panose="04040605051002020D02" pitchFamily="82" charset="0"/>
                <a:cs typeface="Times New Roman" pitchFamily="18" charset="0"/>
              </a:rPr>
              <a:t>: Предполагается, что все указанные разделы должны будут иметь одну общую структуру.</a:t>
            </a:r>
          </a:p>
          <a:p>
            <a:pPr>
              <a:buNone/>
            </a:pPr>
            <a:r>
              <a:rPr lang="ru-RU" sz="3800" b="1" u="sng" dirty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Руководители </a:t>
            </a:r>
            <a:r>
              <a:rPr lang="ru-RU" sz="3800" b="1" u="sng" dirty="0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четвертого тома</a:t>
            </a:r>
            <a:r>
              <a:rPr lang="ru-RU" sz="3800" b="1" dirty="0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: </a:t>
            </a:r>
            <a:endParaRPr lang="ru-RU" sz="3800" b="1" dirty="0">
              <a:solidFill>
                <a:srgbClr val="0070C0"/>
              </a:solidFill>
              <a:latin typeface="Gabriola" panose="04040605051002020D02" pitchFamily="82" charset="0"/>
              <a:cs typeface="Times New Roman" pitchFamily="18" charset="0"/>
            </a:endParaRPr>
          </a:p>
          <a:p>
            <a:r>
              <a:rPr lang="ru-RU" sz="4000" b="1" dirty="0" err="1">
                <a:latin typeface="Gabriola" panose="04040605051002020D02" pitchFamily="82" charset="0"/>
                <a:cs typeface="Times New Roman" pitchFamily="18" charset="0"/>
              </a:rPr>
              <a:t>Минева</a:t>
            </a:r>
            <a:r>
              <a:rPr lang="ru-RU" sz="4000" b="1" dirty="0">
                <a:latin typeface="Gabriola" panose="04040605051002020D02" pitchFamily="82" charset="0"/>
                <a:cs typeface="Times New Roman" pitchFamily="18" charset="0"/>
              </a:rPr>
              <a:t> О.К.</a:t>
            </a:r>
            <a:r>
              <a:rPr lang="ru-RU" sz="4000" dirty="0">
                <a:latin typeface="Gabriola" panose="04040605051002020D02" pitchFamily="82" charset="0"/>
                <a:cs typeface="Times New Roman" pitchFamily="18" charset="0"/>
              </a:rPr>
              <a:t> – доктор экономических наук, профессор.</a:t>
            </a:r>
          </a:p>
          <a:p>
            <a:r>
              <a:rPr lang="ru-RU" sz="4000" b="1" dirty="0">
                <a:latin typeface="Gabriola" panose="04040605051002020D02" pitchFamily="82" charset="0"/>
                <a:cs typeface="Times New Roman" pitchFamily="18" charset="0"/>
              </a:rPr>
              <a:t>Головин В.Г.</a:t>
            </a:r>
            <a:r>
              <a:rPr lang="ru-RU" sz="4000" dirty="0">
                <a:latin typeface="Gabriola" panose="04040605051002020D02" pitchFamily="82" charset="0"/>
                <a:cs typeface="Times New Roman" pitchFamily="18" charset="0"/>
              </a:rPr>
              <a:t> - доктор биологических наук, кандидат экономических наук, профессор.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14536"/>
            <a:ext cx="12192000" cy="5434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5657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Содержание пятого тома</a:t>
            </a:r>
            <a:b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КАСПИЙ: осевой </a:t>
            </a:r>
            <a:r>
              <a:rPr lang="ru-RU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регион Евразии</a:t>
            </a:r>
            <a:br>
              <a:rPr lang="ru-RU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(политическая история)</a:t>
            </a:r>
            <a:endParaRPr lang="ru-RU" b="1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2055813"/>
            <a:ext cx="5181600" cy="4121150"/>
          </a:xfrm>
          <a:ln>
            <a:solidFill>
              <a:srgbClr val="C00000"/>
            </a:solidFill>
          </a:ln>
        </p:spPr>
        <p:txBody>
          <a:bodyPr>
            <a:normAutofit fontScale="92500"/>
          </a:bodyPr>
          <a:lstStyle/>
          <a:p>
            <a:r>
              <a:rPr lang="ru-RU" b="1" dirty="0">
                <a:latin typeface="Gabriola" panose="04040605051002020D02" pitchFamily="82" charset="0"/>
                <a:cs typeface="Times New Roman" pitchFamily="18" charset="0"/>
              </a:rPr>
              <a:t>Предисловие</a:t>
            </a:r>
            <a:endParaRPr lang="ru-RU" dirty="0">
              <a:latin typeface="Gabriola" panose="04040605051002020D02" pitchFamily="82" charset="0"/>
              <a:cs typeface="Times New Roman" pitchFamily="18" charset="0"/>
            </a:endParaRPr>
          </a:p>
          <a:p>
            <a:r>
              <a:rPr lang="ru-RU" b="1" dirty="0">
                <a:latin typeface="Gabriola" panose="04040605051002020D02" pitchFamily="82" charset="0"/>
                <a:cs typeface="Times New Roman" pitchFamily="18" charset="0"/>
              </a:rPr>
              <a:t>Раздел 1. Доисторические времена: мифология, археология, фольклор</a:t>
            </a:r>
            <a:endParaRPr lang="ru-RU" dirty="0">
              <a:latin typeface="Gabriola" panose="04040605051002020D02" pitchFamily="82" charset="0"/>
              <a:cs typeface="Times New Roman" pitchFamily="18" charset="0"/>
            </a:endParaRPr>
          </a:p>
          <a:p>
            <a:r>
              <a:rPr lang="ru-RU" b="1" dirty="0">
                <a:latin typeface="Gabriola" panose="04040605051002020D02" pitchFamily="82" charset="0"/>
                <a:cs typeface="Times New Roman" pitchFamily="18" charset="0"/>
              </a:rPr>
              <a:t>Раздел 2.</a:t>
            </a:r>
            <a:r>
              <a:rPr lang="ru-RU" b="1" dirty="0">
                <a:latin typeface="Gabriola" panose="04040605051002020D02" pitchFamily="82" charset="0"/>
              </a:rPr>
              <a:t> Прикаспийский регион в истории Древнего мира </a:t>
            </a:r>
            <a:r>
              <a:rPr lang="ru-RU" dirty="0">
                <a:latin typeface="Gabriola" panose="04040605051002020D02" pitchFamily="82" charset="0"/>
              </a:rPr>
              <a:t>(по векам)</a:t>
            </a:r>
          </a:p>
          <a:p>
            <a:r>
              <a:rPr lang="ru-RU" b="1" dirty="0">
                <a:latin typeface="Gabriola" panose="04040605051002020D02" pitchFamily="82" charset="0"/>
              </a:rPr>
              <a:t>Раздел 3. Средние века </a:t>
            </a:r>
            <a:r>
              <a:rPr lang="ru-RU" dirty="0">
                <a:latin typeface="Gabriola" panose="04040605051002020D02" pitchFamily="82" charset="0"/>
              </a:rPr>
              <a:t>(описание по векам)</a:t>
            </a:r>
          </a:p>
          <a:p>
            <a:r>
              <a:rPr lang="ru-RU" b="1" dirty="0">
                <a:latin typeface="Gabriola" panose="04040605051002020D02" pitchFamily="82" charset="0"/>
              </a:rPr>
              <a:t>Раздел 4. Новое время </a:t>
            </a:r>
            <a:endParaRPr lang="ru-RU" dirty="0">
              <a:latin typeface="Gabriola" panose="04040605051002020D02" pitchFamily="82" charset="0"/>
            </a:endParaRPr>
          </a:p>
          <a:p>
            <a:r>
              <a:rPr lang="ru-RU" b="1" dirty="0">
                <a:latin typeface="Gabriola" panose="04040605051002020D02" pitchFamily="82" charset="0"/>
              </a:rPr>
              <a:t>Раздел 5. Новейшее время</a:t>
            </a:r>
            <a:endParaRPr lang="ru-RU" dirty="0">
              <a:latin typeface="Gabriola" panose="04040605051002020D02" pitchFamily="82" charset="0"/>
            </a:endParaRPr>
          </a:p>
          <a:p>
            <a:r>
              <a:rPr lang="ru-RU" b="1" dirty="0">
                <a:latin typeface="Gabriola" panose="04040605051002020D02" pitchFamily="82" charset="0"/>
              </a:rPr>
              <a:t>Послесловие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3000" b="1" u="sng" dirty="0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Руководители пятого тома</a:t>
            </a:r>
            <a:r>
              <a:rPr lang="ru-RU" sz="3000" b="1" dirty="0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: </a:t>
            </a:r>
            <a:endParaRPr lang="ru-RU" sz="3000" b="1" dirty="0">
              <a:solidFill>
                <a:srgbClr val="0070C0"/>
              </a:solidFill>
              <a:latin typeface="Gabriola" panose="04040605051002020D02" pitchFamily="82" charset="0"/>
              <a:cs typeface="Times New Roman" pitchFamily="18" charset="0"/>
            </a:endParaRPr>
          </a:p>
          <a:p>
            <a:r>
              <a:rPr lang="ru-RU" sz="3000" b="1" dirty="0">
                <a:latin typeface="Gabriola" panose="04040605051002020D02" pitchFamily="82" charset="0"/>
                <a:cs typeface="Times New Roman" pitchFamily="18" charset="0"/>
              </a:rPr>
              <a:t>Тимофеева Е.Г. </a:t>
            </a:r>
            <a:r>
              <a:rPr lang="ru-RU" sz="3000" dirty="0">
                <a:latin typeface="Gabriola" panose="04040605051002020D02" pitchFamily="82" charset="0"/>
                <a:cs typeface="Times New Roman" pitchFamily="18" charset="0"/>
              </a:rPr>
              <a:t>– доктор исторических наук, профессор.</a:t>
            </a:r>
          </a:p>
          <a:p>
            <a:r>
              <a:rPr lang="ru-RU" sz="3000" b="1" dirty="0">
                <a:latin typeface="Gabriola" panose="04040605051002020D02" pitchFamily="82" charset="0"/>
                <a:cs typeface="Times New Roman" pitchFamily="18" charset="0"/>
              </a:rPr>
              <a:t>Усманов Р.Х. – </a:t>
            </a:r>
            <a:r>
              <a:rPr lang="ru-RU" sz="3000" dirty="0">
                <a:latin typeface="Gabriola" panose="04040605051002020D02" pitchFamily="82" charset="0"/>
                <a:cs typeface="Times New Roman" pitchFamily="18" charset="0"/>
              </a:rPr>
              <a:t>доктор политических наук, кандидат исторических наук, профессор.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14536"/>
            <a:ext cx="12192000" cy="5434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5657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507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Приглашение к сотрудничеству</a:t>
            </a:r>
            <a:endParaRPr lang="ru-RU" b="1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569427"/>
            <a:ext cx="10515600" cy="4351338"/>
          </a:xfrm>
          <a:ln>
            <a:solidFill>
              <a:srgbClr val="C00000"/>
            </a:solidFill>
          </a:ln>
        </p:spPr>
        <p:txBody>
          <a:bodyPr>
            <a:normAutofit fontScale="92500" lnSpcReduction="10000"/>
          </a:bodyPr>
          <a:lstStyle/>
          <a:p>
            <a:pPr marL="0" indent="0" algn="ctr"/>
            <a:r>
              <a:rPr lang="ru-RU" sz="3200" b="1" dirty="0" smtClean="0">
                <a:latin typeface="Gabriola" panose="04040605051002020D02" pitchFamily="82" charset="0"/>
                <a:cs typeface="Times New Roman" pitchFamily="18" charset="0"/>
              </a:rPr>
              <a:t>Специалистов </a:t>
            </a:r>
            <a:r>
              <a:rPr lang="ru-RU" sz="3200" b="1" dirty="0" err="1">
                <a:latin typeface="Gabriola" panose="04040605051002020D02" pitchFamily="82" charset="0"/>
                <a:cs typeface="Times New Roman" pitchFamily="18" charset="0"/>
              </a:rPr>
              <a:t>Россотрудничества</a:t>
            </a:r>
            <a:r>
              <a:rPr lang="ru-RU" sz="3200" b="1" dirty="0">
                <a:latin typeface="Gabriola" panose="04040605051002020D02" pitchFamily="82" charset="0"/>
                <a:cs typeface="Times New Roman" pitchFamily="18" charset="0"/>
              </a:rPr>
              <a:t> и зарубежных представительств принять участие в подготовке </a:t>
            </a:r>
            <a:r>
              <a:rPr lang="ru-RU" sz="3200" b="1" dirty="0" smtClean="0">
                <a:latin typeface="Gabriola" panose="04040605051002020D02" pitchFamily="82" charset="0"/>
                <a:cs typeface="Times New Roman" pitchFamily="18" charset="0"/>
              </a:rPr>
              <a:t>и популяризации международного Энциклопедического </a:t>
            </a:r>
            <a:r>
              <a:rPr lang="ru-RU" sz="3200" b="1" dirty="0">
                <a:latin typeface="Gabriola" panose="04040605051002020D02" pitchFamily="82" charset="0"/>
                <a:cs typeface="Times New Roman" pitchFamily="18" charset="0"/>
              </a:rPr>
              <a:t>словаря серии «Каспий: осевой регион Евразии</a:t>
            </a:r>
            <a:r>
              <a:rPr lang="ru-RU" sz="3200" b="1" dirty="0" smtClean="0">
                <a:latin typeface="Gabriola" panose="04040605051002020D02" pitchFamily="82" charset="0"/>
                <a:cs typeface="Times New Roman" pitchFamily="18" charset="0"/>
              </a:rPr>
              <a:t>».</a:t>
            </a:r>
          </a:p>
          <a:p>
            <a:pPr marL="0" indent="0" algn="ctr"/>
            <a:r>
              <a:rPr lang="ru-RU" sz="3200" b="1" dirty="0" smtClean="0">
                <a:latin typeface="Gabriola" panose="04040605051002020D02" pitchFamily="82" charset="0"/>
                <a:cs typeface="Times New Roman" pitchFamily="18" charset="0"/>
              </a:rPr>
              <a:t>Для </a:t>
            </a:r>
            <a:r>
              <a:rPr lang="ru-RU" sz="3200" b="1" dirty="0">
                <a:latin typeface="Gabriola" panose="04040605051002020D02" pitchFamily="82" charset="0"/>
                <a:cs typeface="Times New Roman" pitchFamily="18" charset="0"/>
              </a:rPr>
              <a:t>достижения объективности и достоверности, к сотрудничеству </a:t>
            </a:r>
            <a:r>
              <a:rPr lang="ru-RU" sz="3200" b="1" dirty="0" smtClean="0">
                <a:latin typeface="Gabriola" panose="04040605051002020D02" pitchFamily="82" charset="0"/>
                <a:cs typeface="Times New Roman" pitchFamily="18" charset="0"/>
              </a:rPr>
              <a:t>также приглашаются </a:t>
            </a:r>
            <a:r>
              <a:rPr lang="ru-RU" sz="3200" b="1" dirty="0">
                <a:latin typeface="Gabriola" panose="04040605051002020D02" pitchFamily="82" charset="0"/>
                <a:cs typeface="Times New Roman" pitchFamily="18" charset="0"/>
              </a:rPr>
              <a:t>ведущие специалисты по данному направлению, научные творческие  коллективы и все, кто неравнодушен к указанной теме исследования</a:t>
            </a:r>
            <a:r>
              <a:rPr lang="ru-RU" sz="3200" dirty="0">
                <a:latin typeface="Gabriola" panose="04040605051002020D02" pitchFamily="82" charset="0"/>
              </a:rPr>
              <a:t>. </a:t>
            </a:r>
          </a:p>
          <a:p>
            <a:pPr marL="0" indent="0" algn="ctr"/>
            <a:r>
              <a:rPr lang="ru-RU" sz="3200" b="1" dirty="0">
                <a:latin typeface="Gabriola" panose="04040605051002020D02" pitchFamily="82" charset="0"/>
                <a:cs typeface="Times New Roman" pitchFamily="18" charset="0"/>
              </a:rPr>
              <a:t>Спонсоры и меценаты, участвующие в реализации данного социокультурного и политико-экономически значимого  проекта, имеющего </a:t>
            </a:r>
            <a:r>
              <a:rPr lang="ru-RU" sz="3200" b="1" dirty="0" smtClean="0">
                <a:latin typeface="Gabriola" panose="04040605051002020D02" pitchFamily="82" charset="0"/>
                <a:cs typeface="Times New Roman" pitchFamily="18" charset="0"/>
              </a:rPr>
              <a:t>международный </a:t>
            </a:r>
            <a:r>
              <a:rPr lang="ru-RU" sz="3200" b="1" dirty="0">
                <a:latin typeface="Gabriola" panose="04040605051002020D02" pitchFamily="82" charset="0"/>
                <a:cs typeface="Times New Roman" pitchFamily="18" charset="0"/>
              </a:rPr>
              <a:t>статус, получать </a:t>
            </a:r>
            <a:r>
              <a:rPr lang="ru-RU" sz="3200" b="1" dirty="0" err="1">
                <a:latin typeface="Gabriola" panose="04040605051002020D02" pitchFamily="82" charset="0"/>
                <a:cs typeface="Times New Roman" pitchFamily="18" charset="0"/>
              </a:rPr>
              <a:t>имиджевые</a:t>
            </a:r>
            <a:r>
              <a:rPr lang="ru-RU" sz="3200" b="1" dirty="0">
                <a:latin typeface="Gabriola" panose="04040605051002020D02" pitchFamily="82" charset="0"/>
                <a:cs typeface="Times New Roman" pitchFamily="18" charset="0"/>
              </a:rPr>
              <a:t> и сетевые эффекты для расширения масштабов деятельности и продвижения бизнеса на международные </a:t>
            </a:r>
            <a:r>
              <a:rPr lang="ru-RU" sz="3200" b="1" dirty="0" smtClean="0">
                <a:latin typeface="Gabriola" panose="04040605051002020D02" pitchFamily="82" charset="0"/>
                <a:cs typeface="Times New Roman" pitchFamily="18" charset="0"/>
              </a:rPr>
              <a:t>рынки.</a:t>
            </a:r>
            <a:endParaRPr lang="ru-RU" sz="3200" b="1" dirty="0">
              <a:latin typeface="Gabriola" panose="04040605051002020D02" pitchFamily="82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14536"/>
            <a:ext cx="12192000" cy="5434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5657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2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talii.sorokin\Desktop\Untitled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2"/>
            <a:ext cx="12191999" cy="687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623392" y="3733071"/>
            <a:ext cx="9735548" cy="10280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79376" y="5445224"/>
            <a:ext cx="11665296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4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4787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«Каспийский регион: политика, экономика культура»</a:t>
            </a:r>
            <a:endParaRPr lang="ru-RU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14536"/>
            <a:ext cx="12192000" cy="5434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5657" cy="117565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69427"/>
            <a:ext cx="6234629" cy="4351338"/>
          </a:xfrm>
        </p:spPr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Gabriola" panose="04040605051002020D02" pitchFamily="82" charset="0"/>
              </a:rPr>
              <a:t>Научный журнал. Издается с 2002 г. 4 номера в год. 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Gabriola" panose="04040605051002020D02" pitchFamily="82" charset="0"/>
              </a:rPr>
              <a:t>Журнал включен в утвержденный ВАК перечень ведущих рецензируемых научных журналов и изданий, в которых должны быть опубликованы основные результаты диссертаций на соискание ученой степени по специальностям </a:t>
            </a: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«Политология», «Философия», «История»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Gabriola" panose="04040605051002020D02" pitchFamily="82" charset="0"/>
              </a:rPr>
              <a:t>23.00.02 – Политические институты, процессы и технологии (политические науки),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Gabriola" panose="04040605051002020D02" pitchFamily="82" charset="0"/>
              </a:rPr>
              <a:t>23.00.04 – Политические проблемы международных отношений, глобального и регионального развития (политические науки)</a:t>
            </a:r>
          </a:p>
          <a:p>
            <a:endParaRPr lang="ru-RU" dirty="0"/>
          </a:p>
        </p:txBody>
      </p:sp>
      <p:pic>
        <p:nvPicPr>
          <p:cNvPr id="7" name="Содержимое 3" descr="Каспийский регион: политика, экономика, культура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0657" y="1148758"/>
            <a:ext cx="3515252" cy="499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11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402" y="245290"/>
            <a:ext cx="10721196" cy="89433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«Вопросы </a:t>
            </a:r>
            <a:r>
              <a:rPr lang="ru-RU" sz="3600" b="1" dirty="0" err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элитологии</a:t>
            </a:r>
            <a:r>
              <a:rPr lang="ru-RU" sz="36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»</a:t>
            </a:r>
            <a:endParaRPr lang="ru-RU" sz="3600" b="1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14536"/>
            <a:ext cx="12192000" cy="5434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5657" cy="117565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47457" y="1496081"/>
            <a:ext cx="6366018" cy="4364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prstClr val="black"/>
                </a:solidFill>
                <a:latin typeface="Gabriola" panose="04040605051002020D02" pitchFamily="82" charset="0"/>
              </a:rPr>
              <a:t>Сетевое издание «Вопросы </a:t>
            </a:r>
            <a:r>
              <a:rPr lang="ru-RU" sz="2400" b="1" dirty="0" err="1">
                <a:solidFill>
                  <a:prstClr val="black"/>
                </a:solidFill>
                <a:latin typeface="Gabriola" panose="04040605051002020D02" pitchFamily="82" charset="0"/>
              </a:rPr>
              <a:t>элитологии</a:t>
            </a:r>
            <a:r>
              <a:rPr lang="ru-RU" sz="2400" b="1" dirty="0">
                <a:solidFill>
                  <a:prstClr val="black"/>
                </a:solidFill>
                <a:latin typeface="Gabriola" panose="04040605051002020D02" pitchFamily="82" charset="0"/>
              </a:rPr>
              <a:t>» является периодическим научным изданием, не имеющим печатной формы, и выпускается с 2020 года. В сетевом издании публикуются научные статьи, рецензии, информационные ресурсы, отчеты об экспедициях, конференциях и прочие научные материалы. </a:t>
            </a:r>
            <a:r>
              <a:rPr lang="ru-RU" sz="2400" b="1" dirty="0">
                <a:solidFill>
                  <a:srgbClr val="0070C0"/>
                </a:solidFill>
                <a:latin typeface="Gabriola" panose="04040605051002020D02" pitchFamily="82" charset="0"/>
              </a:rPr>
              <a:t>Основные отрасли наук</a:t>
            </a:r>
            <a:r>
              <a:rPr lang="ru-RU" sz="2400" b="1" dirty="0">
                <a:solidFill>
                  <a:prstClr val="black"/>
                </a:solidFill>
                <a:latin typeface="Gabriola" panose="04040605051002020D02" pitchFamily="82" charset="0"/>
              </a:rPr>
              <a:t>, в рамках которых </a:t>
            </a:r>
            <a:r>
              <a:rPr lang="ru-RU" sz="24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публикуются материалы </a:t>
            </a:r>
            <a:r>
              <a:rPr lang="ru-RU" sz="2400" b="1" dirty="0">
                <a:solidFill>
                  <a:prstClr val="black"/>
                </a:solidFill>
                <a:latin typeface="Gabriola" panose="04040605051002020D02" pitchFamily="82" charset="0"/>
              </a:rPr>
              <a:t>в данном издании, это</a:t>
            </a:r>
            <a:r>
              <a:rPr lang="ru-RU" sz="24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:</a:t>
            </a:r>
            <a:endParaRPr lang="ru-RU" sz="2400" b="1" dirty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prstClr val="black"/>
                </a:solidFill>
                <a:latin typeface="Gabriola" panose="04040605051002020D02" pitchFamily="82" charset="0"/>
              </a:rPr>
              <a:t>23.00.00 – </a:t>
            </a:r>
            <a:r>
              <a:rPr lang="ru-RU" sz="24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Политология</a:t>
            </a:r>
            <a:endParaRPr lang="ru-RU" sz="2400" b="1" dirty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prstClr val="black"/>
                </a:solidFill>
                <a:latin typeface="Gabriola" panose="04040605051002020D02" pitchFamily="82" charset="0"/>
              </a:rPr>
              <a:t>24.00.00 – Теория и история культуры</a:t>
            </a:r>
            <a:r>
              <a:rPr lang="ru-RU" sz="24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.</a:t>
            </a:r>
            <a:endParaRPr lang="ru-RU" sz="2400" b="1" dirty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prstClr val="black"/>
                </a:solidFill>
                <a:latin typeface="Gabriola" panose="04040605051002020D02" pitchFamily="82" charset="0"/>
              </a:rPr>
              <a:t>09.00.00 – Философские науки</a:t>
            </a:r>
            <a:r>
              <a:rPr lang="ru-RU" sz="2400" b="1" dirty="0" smtClean="0">
                <a:solidFill>
                  <a:prstClr val="black"/>
                </a:solidFill>
                <a:latin typeface="Gabriola" panose="04040605051002020D02" pitchFamily="82" charset="0"/>
              </a:rPr>
              <a:t>;</a:t>
            </a:r>
            <a:endParaRPr lang="ru-RU" sz="2400" b="1" dirty="0">
              <a:solidFill>
                <a:prstClr val="black"/>
              </a:solidFill>
              <a:latin typeface="Gabriola" panose="04040605051002020D02" pitchFamily="82" charset="0"/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prstClr val="black"/>
                </a:solidFill>
                <a:latin typeface="Gabriola" panose="04040605051002020D02" pitchFamily="82" charset="0"/>
              </a:rPr>
              <a:t>07.00.00 – Исторические науки;</a:t>
            </a:r>
          </a:p>
        </p:txBody>
      </p:sp>
      <p:pic>
        <p:nvPicPr>
          <p:cNvPr id="8" name="Picture 2" descr="http://www.elitology-journal.com/public/journals/1/cover_issue_1_ru_R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57" y="1251733"/>
            <a:ext cx="3431545" cy="4852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469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Издательская деятельность</a:t>
            </a:r>
            <a:endParaRPr lang="ru-RU" sz="4000" dirty="0">
              <a:latin typeface="+mn-lt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38200" y="1569427"/>
            <a:ext cx="6465983" cy="435133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0070C0"/>
                </a:solidFill>
                <a:latin typeface="Gabriola" panose="04040605051002020D02" pitchFamily="82" charset="0"/>
              </a:rPr>
              <a:t>Монографии:</a:t>
            </a:r>
          </a:p>
          <a:p>
            <a:pPr algn="just"/>
            <a:r>
              <a:rPr lang="ru-RU" b="1" dirty="0">
                <a:latin typeface="Gabriola" panose="04040605051002020D02" pitchFamily="82" charset="0"/>
              </a:rPr>
              <a:t>Новейшая политическая история: Великая азиатская «дуга напряженности» (1991–2011 гг.) учебное пособие / под ред. проф. П.Л. Карабущенко. М.: ИНФРА-М., 2020. – 543 с.</a:t>
            </a:r>
          </a:p>
          <a:p>
            <a:pPr algn="just"/>
            <a:r>
              <a:rPr lang="ru-RU" b="1" dirty="0">
                <a:latin typeface="Gabriola" panose="04040605051002020D02" pitchFamily="82" charset="0"/>
              </a:rPr>
              <a:t>Маркелов К.А. Большой Каспий в геополитическом измерении : Монография. – М.: </a:t>
            </a:r>
            <a:r>
              <a:rPr lang="ru-RU" b="1" dirty="0" err="1">
                <a:latin typeface="Gabriola" panose="04040605051002020D02" pitchFamily="82" charset="0"/>
              </a:rPr>
              <a:t>Экон-Информ</a:t>
            </a:r>
            <a:r>
              <a:rPr lang="ru-RU" b="1" dirty="0">
                <a:latin typeface="Gabriola" panose="04040605051002020D02" pitchFamily="82" charset="0"/>
              </a:rPr>
              <a:t>, 2020. – 1</a:t>
            </a:r>
            <a:r>
              <a:rPr lang="en-US" b="1" dirty="0">
                <a:latin typeface="Gabriola" panose="04040605051002020D02" pitchFamily="82" charset="0"/>
              </a:rPr>
              <a:t>98</a:t>
            </a:r>
            <a:r>
              <a:rPr lang="ru-RU" b="1" dirty="0">
                <a:latin typeface="Gabriola" panose="04040605051002020D02" pitchFamily="82" charset="0"/>
              </a:rPr>
              <a:t> </a:t>
            </a:r>
            <a:r>
              <a:rPr lang="en-US" b="1" dirty="0">
                <a:latin typeface="Gabriola" panose="04040605051002020D02" pitchFamily="82" charset="0"/>
              </a:rPr>
              <a:t>c</a:t>
            </a:r>
            <a:r>
              <a:rPr lang="ru-RU" b="1" dirty="0">
                <a:latin typeface="Gabriola" panose="04040605051002020D02" pitchFamily="82" charset="0"/>
              </a:rPr>
              <a:t>.</a:t>
            </a:r>
          </a:p>
          <a:p>
            <a:pPr algn="just"/>
            <a:r>
              <a:rPr lang="ru-RU" b="1" dirty="0" err="1">
                <a:latin typeface="Gabriola" panose="04040605051002020D02" pitchFamily="82" charset="0"/>
              </a:rPr>
              <a:t>Элитология</a:t>
            </a:r>
            <a:r>
              <a:rPr lang="ru-RU" b="1" dirty="0">
                <a:latin typeface="Gabriola" panose="04040605051002020D02" pitchFamily="82" charset="0"/>
              </a:rPr>
              <a:t> Платона (античные аспекты философии избранности) : монография / П.Л. Карабущенко. – 2-е изд., </a:t>
            </a:r>
            <a:r>
              <a:rPr lang="ru-RU" b="1" dirty="0" err="1">
                <a:latin typeface="Gabriola" panose="04040605051002020D02" pitchFamily="82" charset="0"/>
              </a:rPr>
              <a:t>испр</a:t>
            </a:r>
            <a:r>
              <a:rPr lang="ru-RU" b="1" dirty="0">
                <a:latin typeface="Gabriola" panose="04040605051002020D02" pitchFamily="82" charset="0"/>
              </a:rPr>
              <a:t>. и доп. – Москва : ИНФРА-М, 2020. – 348 с.</a:t>
            </a:r>
          </a:p>
          <a:p>
            <a:pPr algn="just"/>
            <a:r>
              <a:rPr lang="ru-RU" b="1" dirty="0">
                <a:latin typeface="Gabriola" panose="04040605051002020D02" pitchFamily="82" charset="0"/>
              </a:rPr>
              <a:t>Новейшая политическая история:  «Восточнославянский треугольник» (1991–2011 гг.) учебное пособие / под ред. проф. П.Л. Карабущенко. М.: ИНФРА-М., 2021. – 299 с.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14536"/>
            <a:ext cx="12192000" cy="5434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5657" cy="11756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/>
          <a:srcRect l="13457" r="2349" b="15526"/>
          <a:stretch/>
        </p:blipFill>
        <p:spPr>
          <a:xfrm>
            <a:off x="7775199" y="1236557"/>
            <a:ext cx="3501483" cy="4684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148751" y="17534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Опыт реализации аналогичных проектов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314536"/>
            <a:ext cx="12192000" cy="5434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5657" cy="1175657"/>
          </a:xfrm>
          <a:prstGeom prst="rect">
            <a:avLst/>
          </a:prstGeom>
        </p:spPr>
      </p:pic>
      <p:pic>
        <p:nvPicPr>
          <p:cNvPr id="8" name="Объект 7" descr="http://asu.edu.ru/images/Image/k03ehO588sY.jpg">
            <a:hlinkClick r:id="rId3"/>
          </p:cNvPr>
          <p:cNvPicPr>
            <a:picLocks noGrp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654432" y="1500907"/>
            <a:ext cx="5009919" cy="4010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55626" y="1466904"/>
            <a:ext cx="6096000" cy="40440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err="1">
                <a:latin typeface="Gabriola" panose="04040605051002020D02" pitchFamily="82" charset="0"/>
              </a:rPr>
              <a:t>Элитология</a:t>
            </a:r>
            <a:r>
              <a:rPr lang="ru-RU" sz="2400" b="1" dirty="0">
                <a:latin typeface="Gabriola" panose="04040605051002020D02" pitchFamily="82" charset="0"/>
              </a:rPr>
              <a:t>: Энциклопедический словарь /Под ред. П.Л. Карабущенко. - М.: </a:t>
            </a:r>
            <a:r>
              <a:rPr lang="ru-RU" sz="2400" b="1" dirty="0" err="1">
                <a:latin typeface="Gabriola" panose="04040605051002020D02" pitchFamily="82" charset="0"/>
              </a:rPr>
              <a:t>Эконинформ</a:t>
            </a:r>
            <a:r>
              <a:rPr lang="ru-RU" sz="2400" b="1" dirty="0">
                <a:latin typeface="Gabriola" panose="04040605051002020D02" pitchFamily="82" charset="0"/>
              </a:rPr>
              <a:t>, 2013. - 618 с</a:t>
            </a:r>
            <a:r>
              <a:rPr lang="ru-RU" sz="2400" b="1" dirty="0" smtClean="0">
                <a:latin typeface="Gabriola" panose="04040605051002020D02" pitchFamily="82" charset="0"/>
              </a:rPr>
              <a:t>. </a:t>
            </a:r>
            <a:endParaRPr lang="en-US" sz="2400" b="1" dirty="0" smtClean="0">
              <a:latin typeface="Gabriola" panose="04040605051002020D02" pitchFamily="82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latin typeface="Gabriola" panose="04040605051002020D02" pitchFamily="82" charset="0"/>
              </a:rPr>
              <a:t>История </a:t>
            </a:r>
            <a:r>
              <a:rPr lang="ru-RU" sz="2400" b="1" dirty="0">
                <a:latin typeface="Gabriola" panose="04040605051002020D02" pitchFamily="82" charset="0"/>
              </a:rPr>
              <a:t>отечественной </a:t>
            </a:r>
            <a:r>
              <a:rPr lang="ru-RU" sz="2400" b="1" dirty="0" err="1">
                <a:latin typeface="Gabriola" panose="04040605051002020D02" pitchFamily="82" charset="0"/>
              </a:rPr>
              <a:t>элитологической</a:t>
            </a:r>
            <a:r>
              <a:rPr lang="ru-RU" sz="2400" b="1" dirty="0">
                <a:latin typeface="Gabriola" panose="04040605051002020D02" pitchFamily="82" charset="0"/>
              </a:rPr>
              <a:t> мысли. Энциклопедический </a:t>
            </a:r>
            <a:r>
              <a:rPr lang="ru-RU" sz="2400" b="1" dirty="0" smtClean="0">
                <a:latin typeface="Gabriola" panose="04040605051002020D02" pitchFamily="82" charset="0"/>
              </a:rPr>
              <a:t>словарь /</a:t>
            </a:r>
            <a:r>
              <a:rPr lang="ru-RU" sz="2400" b="1" dirty="0">
                <a:latin typeface="Gabriola" panose="04040605051002020D02" pitchFamily="82" charset="0"/>
              </a:rPr>
              <a:t>Под ред. А.Ю. Шутова, П.Л. Карабущенко, А.В. </a:t>
            </a:r>
            <a:r>
              <a:rPr lang="ru-RU" sz="2400" b="1" dirty="0" err="1">
                <a:latin typeface="Gabriola" panose="04040605051002020D02" pitchFamily="82" charset="0"/>
              </a:rPr>
              <a:t>Понеделкова</a:t>
            </a:r>
            <a:r>
              <a:rPr lang="ru-RU" sz="2400" b="1" dirty="0">
                <a:latin typeface="Gabriola" panose="04040605051002020D02" pitchFamily="82" charset="0"/>
              </a:rPr>
              <a:t>. - Ростов-на-Дону: Изд-во ЮРИУ </a:t>
            </a:r>
            <a:r>
              <a:rPr lang="ru-RU" sz="2400" b="1" dirty="0" err="1">
                <a:latin typeface="Gabriola" panose="04040605051002020D02" pitchFamily="82" charset="0"/>
              </a:rPr>
              <a:t>РАНХиГС</a:t>
            </a:r>
            <a:r>
              <a:rPr lang="ru-RU" sz="2400" b="1" dirty="0">
                <a:latin typeface="Gabriola" panose="04040605051002020D02" pitchFamily="82" charset="0"/>
              </a:rPr>
              <a:t> при Президенте РФ, 2016. – 576 с.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b="1" dirty="0" err="1" smtClean="0">
                <a:latin typeface="Gabriola" panose="04040605051002020D02" pitchFamily="82" charset="0"/>
              </a:rPr>
              <a:t>Элитология</a:t>
            </a:r>
            <a:r>
              <a:rPr lang="ru-RU" sz="2400" b="1" dirty="0" smtClean="0">
                <a:latin typeface="Gabriola" panose="04040605051002020D02" pitchFamily="82" charset="0"/>
              </a:rPr>
              <a:t> </a:t>
            </a:r>
            <a:r>
              <a:rPr lang="ru-RU" sz="2400" b="1" dirty="0">
                <a:latin typeface="Gabriola" panose="04040605051002020D02" pitchFamily="82" charset="0"/>
              </a:rPr>
              <a:t>культуры: российская культурная элита ХХ века. Энциклопедический словарь / Под ред. П.Л. Карабущенко. – Астрахань: Издательский дом «Астраханский университет», 2017. – 412 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507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Цели проекта:</a:t>
            </a:r>
            <a:endParaRPr lang="ru-RU" b="1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500641"/>
            <a:ext cx="10515600" cy="4351338"/>
          </a:xfrm>
          <a:ln>
            <a:solidFill>
              <a:srgbClr val="C00000"/>
            </a:solidFill>
          </a:ln>
        </p:spPr>
        <p:txBody>
          <a:bodyPr anchor="ctr">
            <a:normAutofit/>
          </a:bodyPr>
          <a:lstStyle/>
          <a:p>
            <a:pPr marL="457200" indent="-457200" algn="just">
              <a:buAutoNum type="arabicParenR"/>
            </a:pPr>
            <a:r>
              <a:rPr lang="ru-RU" sz="3200" b="1" dirty="0">
                <a:latin typeface="Gabriola" panose="04040605051002020D02" pitchFamily="82" charset="0"/>
              </a:rPr>
              <a:t>конкретизировать и систематизировать научное знание относительно ключевых тем и проблем региона; </a:t>
            </a:r>
          </a:p>
          <a:p>
            <a:pPr marL="457200" indent="-457200" algn="just">
              <a:buAutoNum type="arabicParenR"/>
            </a:pPr>
            <a:r>
              <a:rPr lang="ru-RU" sz="3200" b="1" dirty="0">
                <a:latin typeface="Gabriola" panose="04040605051002020D02" pitchFamily="82" charset="0"/>
              </a:rPr>
              <a:t>создать системное и интегрированное видение проблем;</a:t>
            </a:r>
          </a:p>
          <a:p>
            <a:pPr marL="457200" indent="-457200" algn="just">
              <a:buAutoNum type="arabicParenR"/>
            </a:pPr>
            <a:r>
              <a:rPr lang="ru-RU" sz="3200" b="1" dirty="0">
                <a:latin typeface="Gabriola" panose="04040605051002020D02" pitchFamily="82" charset="0"/>
              </a:rPr>
              <a:t>консолидировать научное сообщества стран данного региона; </a:t>
            </a:r>
          </a:p>
          <a:p>
            <a:pPr marL="457200" indent="-457200" algn="just">
              <a:buAutoNum type="arabicParenR"/>
            </a:pPr>
            <a:r>
              <a:rPr lang="ru-RU" sz="3200" b="1" dirty="0">
                <a:latin typeface="Gabriola" panose="04040605051002020D02" pitchFamily="82" charset="0"/>
              </a:rPr>
              <a:t>усилить просветительскую деятельность и внедрение в образовательный и научно-исследовательские процессы полученных данных.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314536"/>
            <a:ext cx="12192000" cy="5434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5657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8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75078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Состав международного пятитомного издания:</a:t>
            </a:r>
            <a:endParaRPr lang="ru-RU" b="1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569427"/>
            <a:ext cx="10515600" cy="4351338"/>
          </a:xfrm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ru-RU" sz="3200" b="1" dirty="0" smtClean="0">
                <a:latin typeface="Gabriola" panose="04040605051002020D02" pitchFamily="82" charset="0"/>
              </a:rPr>
              <a:t>КАСПИЙ</a:t>
            </a:r>
            <a:r>
              <a:rPr lang="ru-RU" sz="3200" b="1" dirty="0">
                <a:latin typeface="Gabriola" panose="04040605051002020D02" pitchFamily="82" charset="0"/>
              </a:rPr>
              <a:t>: ОСЕВОЙ РЕГИОН ЕВРАЗИИ – взгляд из России (политика на </a:t>
            </a:r>
            <a:r>
              <a:rPr lang="ru-RU" sz="3200" b="1" dirty="0" smtClean="0">
                <a:latin typeface="Gabriola" panose="04040605051002020D02" pitchFamily="82" charset="0"/>
              </a:rPr>
              <a:t>рубеже </a:t>
            </a:r>
            <a:r>
              <a:rPr lang="ru-RU" sz="3200" b="1" dirty="0">
                <a:latin typeface="Gabriola" panose="04040605051002020D02" pitchFamily="82" charset="0"/>
              </a:rPr>
              <a:t>веков) - Т.1.</a:t>
            </a:r>
          </a:p>
          <a:p>
            <a:pPr marL="457200" indent="-457200">
              <a:buAutoNum type="arabicParenR"/>
            </a:pPr>
            <a:r>
              <a:rPr lang="ru-RU" sz="3200" b="1" dirty="0" smtClean="0">
                <a:latin typeface="Gabriola" panose="04040605051002020D02" pitchFamily="82" charset="0"/>
              </a:rPr>
              <a:t>КАСПИЙ</a:t>
            </a:r>
            <a:r>
              <a:rPr lang="ru-RU" sz="3200" b="1" dirty="0">
                <a:latin typeface="Gabriola" panose="04040605051002020D02" pitchFamily="82" charset="0"/>
              </a:rPr>
              <a:t>: ОСЕВОЙ РЕГИОН ЕВРАЗИИ (природа – география - экология) - Т.2.</a:t>
            </a:r>
          </a:p>
          <a:p>
            <a:pPr marL="457200" indent="-457200">
              <a:buAutoNum type="arabicParenR"/>
            </a:pPr>
            <a:r>
              <a:rPr lang="ru-RU" sz="3200" b="1" dirty="0" smtClean="0">
                <a:latin typeface="Gabriola" panose="04040605051002020D02" pitchFamily="82" charset="0"/>
              </a:rPr>
              <a:t>КАСПИЙ</a:t>
            </a:r>
            <a:r>
              <a:rPr lang="ru-RU" sz="3200" b="1" dirty="0">
                <a:latin typeface="Gabriola" panose="04040605051002020D02" pitchFamily="82" charset="0"/>
              </a:rPr>
              <a:t>: ОСЕВОЙ РЕГИОН ЕВРАЗИИ (этнография и культура) - Т.3.</a:t>
            </a:r>
          </a:p>
          <a:p>
            <a:pPr marL="457200" indent="-457200">
              <a:buAutoNum type="arabicParenR"/>
            </a:pPr>
            <a:r>
              <a:rPr lang="ru-RU" sz="3200" b="1" dirty="0" smtClean="0">
                <a:latin typeface="Gabriola" panose="04040605051002020D02" pitchFamily="82" charset="0"/>
              </a:rPr>
              <a:t>КАСПИЙ</a:t>
            </a:r>
            <a:r>
              <a:rPr lang="ru-RU" sz="3200" b="1" dirty="0">
                <a:latin typeface="Gabriola" panose="04040605051002020D02" pitchFamily="82" charset="0"/>
              </a:rPr>
              <a:t>: ОСЕВОЙ РЕГИОН ЕВРАЗИИ (экономика) - Т.4.</a:t>
            </a:r>
          </a:p>
          <a:p>
            <a:pPr marL="457200" indent="-457200">
              <a:buAutoNum type="arabicParenR"/>
            </a:pPr>
            <a:r>
              <a:rPr lang="ru-RU" sz="3200" b="1" dirty="0" smtClean="0">
                <a:latin typeface="Gabriola" panose="04040605051002020D02" pitchFamily="82" charset="0"/>
              </a:rPr>
              <a:t>КАСПИЙ</a:t>
            </a:r>
            <a:r>
              <a:rPr lang="ru-RU" sz="3200" b="1" dirty="0">
                <a:latin typeface="Gabriola" panose="04040605051002020D02" pitchFamily="82" charset="0"/>
              </a:rPr>
              <a:t>: ОСЕВОЙ РЕГИОН ЕВРАЗИИ (политическая история) - Т.5.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6314536"/>
            <a:ext cx="12192000" cy="5434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5657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50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017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Содержание первого тома</a:t>
            </a:r>
            <a:b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КАСПИЙ: осевой </a:t>
            </a:r>
            <a:r>
              <a:rPr lang="ru-RU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регион Евразии</a:t>
            </a:r>
            <a:br>
              <a:rPr lang="ru-RU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(политика на рубеже веков – взгляд из России)</a:t>
            </a:r>
            <a:endParaRPr lang="ru-RU" b="1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838200" y="2055813"/>
            <a:ext cx="5181600" cy="4121150"/>
          </a:xfrm>
          <a:ln>
            <a:solidFill>
              <a:srgbClr val="C0000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b="1" dirty="0">
                <a:latin typeface="Gabriola" panose="04040605051002020D02" pitchFamily="82" charset="0"/>
                <a:cs typeface="Times New Roman" pitchFamily="18" charset="0"/>
              </a:rPr>
              <a:t>Предисловие: «Сердце Евразии» </a:t>
            </a:r>
          </a:p>
          <a:p>
            <a:r>
              <a:rPr lang="ru-RU" b="1" dirty="0">
                <a:latin typeface="Gabriola" panose="04040605051002020D02" pitchFamily="82" charset="0"/>
                <a:cs typeface="Times New Roman" pitchFamily="18" charset="0"/>
              </a:rPr>
              <a:t>Раздел 1. Политические процессы </a:t>
            </a:r>
          </a:p>
          <a:p>
            <a:r>
              <a:rPr lang="ru-RU" b="1" dirty="0">
                <a:latin typeface="Gabriola" panose="04040605051002020D02" pitchFamily="82" charset="0"/>
                <a:cs typeface="Times New Roman" pitchFamily="18" charset="0"/>
              </a:rPr>
              <a:t>Раздел 2. Политические институты </a:t>
            </a:r>
          </a:p>
          <a:p>
            <a:r>
              <a:rPr lang="ru-RU" b="1" dirty="0">
                <a:latin typeface="Gabriola" panose="04040605051002020D02" pitchFamily="82" charset="0"/>
                <a:cs typeface="Times New Roman" pitchFamily="18" charset="0"/>
              </a:rPr>
              <a:t>Раздел 3. Политические угрозы и конфликты </a:t>
            </a:r>
          </a:p>
          <a:p>
            <a:r>
              <a:rPr lang="ru-RU" b="1" dirty="0">
                <a:latin typeface="Gabriola" panose="04040605051002020D02" pitchFamily="82" charset="0"/>
                <a:cs typeface="Times New Roman" pitchFamily="18" charset="0"/>
              </a:rPr>
              <a:t>Раздел 4. Проблема безопасности и интеграции </a:t>
            </a:r>
          </a:p>
          <a:p>
            <a:r>
              <a:rPr lang="ru-RU" b="1" dirty="0">
                <a:latin typeface="Gabriola" panose="04040605051002020D02" pitchFamily="82" charset="0"/>
                <a:cs typeface="Times New Roman" pitchFamily="18" charset="0"/>
              </a:rPr>
              <a:t>Раздел 5. Элиты и политические лидеры </a:t>
            </a:r>
          </a:p>
          <a:p>
            <a:r>
              <a:rPr lang="ru-RU" b="1" dirty="0">
                <a:latin typeface="Gabriola" panose="04040605051002020D02" pitchFamily="82" charset="0"/>
                <a:cs typeface="Times New Roman" pitchFamily="18" charset="0"/>
              </a:rPr>
              <a:t>Раздел 6. Геополитика и международные отношения </a:t>
            </a:r>
          </a:p>
          <a:p>
            <a:r>
              <a:rPr lang="ru-RU" b="1" dirty="0">
                <a:latin typeface="Gabriola" panose="04040605051002020D02" pitchFamily="82" charset="0"/>
                <a:cs typeface="Times New Roman" pitchFamily="18" charset="0"/>
              </a:rPr>
              <a:t>Раздел 7. Политическая культура </a:t>
            </a:r>
          </a:p>
          <a:p>
            <a:r>
              <a:rPr lang="ru-RU" b="1" dirty="0">
                <a:latin typeface="Gabriola" panose="04040605051002020D02" pitchFamily="82" charset="0"/>
                <a:cs typeface="Times New Roman" pitchFamily="18" charset="0"/>
              </a:rPr>
              <a:t>Послесловие: Евразия в каспийском измерении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6172200" y="2055813"/>
            <a:ext cx="5181600" cy="4121150"/>
          </a:xfrm>
          <a:ln>
            <a:solidFill>
              <a:srgbClr val="FF0000"/>
            </a:solidFill>
          </a:ln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000" b="1" u="sng" dirty="0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Руководители первого тома</a:t>
            </a:r>
            <a:r>
              <a:rPr lang="ru-RU" sz="3000" b="1" dirty="0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: </a:t>
            </a:r>
            <a:endParaRPr lang="ru-RU" sz="3000" b="1" dirty="0">
              <a:solidFill>
                <a:srgbClr val="0070C0"/>
              </a:solidFill>
              <a:latin typeface="Gabriola" panose="04040605051002020D02" pitchFamily="82" charset="0"/>
              <a:cs typeface="Times New Roman" pitchFamily="18" charset="0"/>
            </a:endParaRPr>
          </a:p>
          <a:p>
            <a:r>
              <a:rPr lang="ru-RU" sz="3000" b="1" dirty="0">
                <a:latin typeface="Gabriola" panose="04040605051002020D02" pitchFamily="82" charset="0"/>
                <a:cs typeface="Times New Roman" pitchFamily="18" charset="0"/>
              </a:rPr>
              <a:t>Маркелов К.А. </a:t>
            </a:r>
            <a:r>
              <a:rPr lang="ru-RU" sz="3000" dirty="0">
                <a:latin typeface="Gabriola" panose="04040605051002020D02" pitchFamily="82" charset="0"/>
                <a:cs typeface="Times New Roman" pitchFamily="18" charset="0"/>
              </a:rPr>
              <a:t>– </a:t>
            </a:r>
            <a:r>
              <a:rPr lang="ru-RU" sz="3000" dirty="0" smtClean="0">
                <a:latin typeface="Gabriola" panose="04040605051002020D02" pitchFamily="82" charset="0"/>
                <a:cs typeface="Times New Roman" pitchFamily="18" charset="0"/>
              </a:rPr>
              <a:t>кандидат экономических наук, профессор</a:t>
            </a:r>
            <a:endParaRPr lang="ru-RU" sz="3000" b="1" dirty="0" smtClean="0">
              <a:latin typeface="Gabriola" panose="04040605051002020D02" pitchFamily="82" charset="0"/>
              <a:cs typeface="Times New Roman" pitchFamily="18" charset="0"/>
            </a:endParaRPr>
          </a:p>
          <a:p>
            <a:r>
              <a:rPr lang="ru-RU" sz="3000" b="1" dirty="0" smtClean="0">
                <a:latin typeface="Gabriola" panose="04040605051002020D02" pitchFamily="82" charset="0"/>
                <a:cs typeface="Times New Roman" pitchFamily="18" charset="0"/>
              </a:rPr>
              <a:t>Карабущенко </a:t>
            </a:r>
            <a:r>
              <a:rPr lang="ru-RU" sz="3000" b="1" dirty="0">
                <a:latin typeface="Gabriola" panose="04040605051002020D02" pitchFamily="82" charset="0"/>
                <a:cs typeface="Times New Roman" pitchFamily="18" charset="0"/>
              </a:rPr>
              <a:t>П.Л. </a:t>
            </a:r>
            <a:r>
              <a:rPr lang="ru-RU" sz="3000" dirty="0">
                <a:latin typeface="Gabriola" panose="04040605051002020D02" pitchFamily="82" charset="0"/>
                <a:cs typeface="Times New Roman" pitchFamily="18" charset="0"/>
              </a:rPr>
              <a:t>– доктор философских наук, профессор.</a:t>
            </a:r>
          </a:p>
          <a:p>
            <a:r>
              <a:rPr lang="ru-RU" sz="3000" b="1" dirty="0">
                <a:latin typeface="Gabriola" panose="04040605051002020D02" pitchFamily="82" charset="0"/>
                <a:cs typeface="Times New Roman" pitchFamily="18" charset="0"/>
              </a:rPr>
              <a:t>Усманов Р.Х. </a:t>
            </a:r>
            <a:r>
              <a:rPr lang="ru-RU" sz="3000" dirty="0">
                <a:latin typeface="Gabriola" panose="04040605051002020D02" pitchFamily="82" charset="0"/>
                <a:cs typeface="Times New Roman" pitchFamily="18" charset="0"/>
              </a:rPr>
              <a:t>– доктор политических наук, кандидат исторических наук, </a:t>
            </a:r>
            <a:r>
              <a:rPr lang="ru-RU" sz="3000" dirty="0" smtClean="0">
                <a:latin typeface="Gabriola" panose="04040605051002020D02" pitchFamily="82" charset="0"/>
                <a:cs typeface="Times New Roman" pitchFamily="18" charset="0"/>
              </a:rPr>
              <a:t>профессор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6314536"/>
            <a:ext cx="12192000" cy="5434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5657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5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5286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Содержание второго тома</a:t>
            </a:r>
            <a:b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КАСПИЙ: осевой </a:t>
            </a:r>
            <a:r>
              <a:rPr lang="ru-RU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регион Евразии</a:t>
            </a:r>
            <a:br>
              <a:rPr lang="ru-RU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</a:b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(природа </a:t>
            </a:r>
            <a:r>
              <a:rPr lang="ru-RU" b="1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– география </a:t>
            </a:r>
            <a:r>
              <a:rPr lang="ru-RU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Gabriola" panose="04040605051002020D02" pitchFamily="82" charset="0"/>
              </a:rPr>
              <a:t>– экология)</a:t>
            </a:r>
            <a:endParaRPr lang="ru-RU" b="1" dirty="0">
              <a:latin typeface="+mn-lt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994053"/>
            <a:ext cx="10515600" cy="3917717"/>
          </a:xfrm>
          <a:ln>
            <a:solidFill>
              <a:srgbClr val="C00000"/>
            </a:solidFill>
          </a:ln>
        </p:spPr>
        <p:txBody>
          <a:bodyPr>
            <a:normAutofit fontScale="70000" lnSpcReduction="20000"/>
          </a:bodyPr>
          <a:lstStyle/>
          <a:p>
            <a:r>
              <a:rPr lang="ru-RU" sz="3200" b="1" dirty="0" smtClean="0">
                <a:latin typeface="Gabriola" panose="04040605051002020D02" pitchFamily="82" charset="0"/>
              </a:rPr>
              <a:t>Предисловие</a:t>
            </a:r>
          </a:p>
          <a:p>
            <a:r>
              <a:rPr lang="ru-RU" sz="3200" b="1" dirty="0" smtClean="0">
                <a:latin typeface="Gabriola" panose="04040605051002020D02" pitchFamily="82" charset="0"/>
              </a:rPr>
              <a:t>Раздел </a:t>
            </a:r>
            <a:r>
              <a:rPr lang="ru-RU" sz="3200" b="1" dirty="0">
                <a:latin typeface="Gabriola" panose="04040605051002020D02" pitchFamily="82" charset="0"/>
              </a:rPr>
              <a:t>1. Природа и природные </a:t>
            </a:r>
            <a:r>
              <a:rPr lang="ru-RU" sz="3200" b="1" dirty="0" smtClean="0">
                <a:latin typeface="Gabriola" panose="04040605051002020D02" pitchFamily="82" charset="0"/>
              </a:rPr>
              <a:t>ресурсы</a:t>
            </a:r>
          </a:p>
          <a:p>
            <a:r>
              <a:rPr lang="ru-RU" sz="3200" b="1" dirty="0" smtClean="0">
                <a:latin typeface="Gabriola" panose="04040605051002020D02" pitchFamily="82" charset="0"/>
              </a:rPr>
              <a:t>Раздел </a:t>
            </a:r>
            <a:r>
              <a:rPr lang="ru-RU" sz="3200" b="1" dirty="0">
                <a:latin typeface="Gabriola" panose="04040605051002020D02" pitchFamily="82" charset="0"/>
              </a:rPr>
              <a:t>2. Региональная </a:t>
            </a:r>
            <a:r>
              <a:rPr lang="ru-RU" sz="3200" b="1" dirty="0" smtClean="0">
                <a:latin typeface="Gabriola" panose="04040605051002020D02" pitchFamily="82" charset="0"/>
              </a:rPr>
              <a:t>география</a:t>
            </a:r>
          </a:p>
          <a:p>
            <a:r>
              <a:rPr lang="ru-RU" sz="3200" b="1" dirty="0" smtClean="0">
                <a:latin typeface="Gabriola" panose="04040605051002020D02" pitchFamily="82" charset="0"/>
              </a:rPr>
              <a:t>Раздел </a:t>
            </a:r>
            <a:r>
              <a:rPr lang="ru-RU" sz="3200" b="1" dirty="0">
                <a:latin typeface="Gabriola" panose="04040605051002020D02" pitchFamily="82" charset="0"/>
              </a:rPr>
              <a:t>3. Демографический и миграционный анализ прикаспийских </a:t>
            </a:r>
            <a:r>
              <a:rPr lang="ru-RU" sz="3200" b="1" dirty="0" smtClean="0">
                <a:latin typeface="Gabriola" panose="04040605051002020D02" pitchFamily="82" charset="0"/>
              </a:rPr>
              <a:t>государств</a:t>
            </a:r>
          </a:p>
          <a:p>
            <a:r>
              <a:rPr lang="ru-RU" sz="3200" b="1" dirty="0" smtClean="0">
                <a:latin typeface="Gabriola" panose="04040605051002020D02" pitchFamily="82" charset="0"/>
              </a:rPr>
              <a:t>Раздел </a:t>
            </a:r>
            <a:r>
              <a:rPr lang="ru-RU" sz="3200" b="1" dirty="0">
                <a:latin typeface="Gabriola" panose="04040605051002020D02" pitchFamily="82" charset="0"/>
              </a:rPr>
              <a:t>4. Динамика численности населения по результатам переписей </a:t>
            </a:r>
            <a:r>
              <a:rPr lang="ru-RU" sz="3200" b="1" dirty="0" smtClean="0">
                <a:latin typeface="Gabriola" panose="04040605051002020D02" pitchFamily="82" charset="0"/>
              </a:rPr>
              <a:t>населения региона</a:t>
            </a:r>
          </a:p>
          <a:p>
            <a:r>
              <a:rPr lang="ru-RU" sz="3200" b="1" dirty="0" smtClean="0">
                <a:latin typeface="Gabriola" panose="04040605051002020D02" pitchFamily="82" charset="0"/>
              </a:rPr>
              <a:t>Раздел </a:t>
            </a:r>
            <a:r>
              <a:rPr lang="ru-RU" sz="3200" b="1" dirty="0">
                <a:latin typeface="Gabriola" panose="04040605051002020D02" pitchFamily="82" charset="0"/>
              </a:rPr>
              <a:t>5. Эколого-экономические проблемы </a:t>
            </a:r>
            <a:r>
              <a:rPr lang="ru-RU" sz="3200" b="1" dirty="0" smtClean="0">
                <a:latin typeface="Gabriola" panose="04040605051002020D02" pitchFamily="82" charset="0"/>
              </a:rPr>
              <a:t>региона</a:t>
            </a:r>
          </a:p>
          <a:p>
            <a:r>
              <a:rPr lang="ru-RU" sz="3200" b="1" dirty="0" smtClean="0">
                <a:latin typeface="Gabriola" panose="04040605051002020D02" pitchFamily="82" charset="0"/>
              </a:rPr>
              <a:t>Послесловие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Gabriola" panose="04040605051002020D02" pitchFamily="82" charset="0"/>
              </a:rPr>
              <a:t>Общие </a:t>
            </a:r>
            <a:r>
              <a:rPr lang="ru-RU" sz="3200" b="1" dirty="0">
                <a:solidFill>
                  <a:srgbClr val="0070C0"/>
                </a:solidFill>
                <a:latin typeface="Gabriola" panose="04040605051002020D02" pitchFamily="82" charset="0"/>
              </a:rPr>
              <a:t>параметры тома: </a:t>
            </a:r>
            <a:r>
              <a:rPr lang="ru-RU" sz="3200" b="1" dirty="0">
                <a:latin typeface="Gabriola" panose="04040605051002020D02" pitchFamily="82" charset="0"/>
              </a:rPr>
              <a:t>формат А4, предполагаемый объемов 500-700 </a:t>
            </a:r>
            <a:r>
              <a:rPr lang="ru-RU" sz="3200" b="1" dirty="0" smtClean="0">
                <a:latin typeface="Gabriola" panose="04040605051002020D02" pitchFamily="82" charset="0"/>
              </a:rPr>
              <a:t>страниц</a:t>
            </a:r>
          </a:p>
          <a:p>
            <a:pPr>
              <a:buNone/>
            </a:pPr>
            <a:r>
              <a:rPr lang="ru-RU" sz="3400" b="1" u="sng" dirty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Руководители </a:t>
            </a:r>
            <a:r>
              <a:rPr lang="ru-RU" sz="3400" b="1" u="sng" dirty="0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второго тома</a:t>
            </a:r>
            <a:r>
              <a:rPr lang="ru-RU" sz="4000" b="1" dirty="0" smtClean="0">
                <a:solidFill>
                  <a:srgbClr val="0070C0"/>
                </a:solidFill>
                <a:latin typeface="Gabriola" panose="04040605051002020D02" pitchFamily="82" charset="0"/>
                <a:cs typeface="Times New Roman" pitchFamily="18" charset="0"/>
              </a:rPr>
              <a:t>:</a:t>
            </a:r>
            <a:r>
              <a:rPr lang="ru-RU" sz="4000" b="1" dirty="0" smtClean="0">
                <a:latin typeface="Gabriola" panose="04040605051002020D02" pitchFamily="82" charset="0"/>
                <a:cs typeface="Times New Roman" pitchFamily="18" charset="0"/>
              </a:rPr>
              <a:t> </a:t>
            </a:r>
            <a:endParaRPr lang="ru-RU" sz="4000" b="1" dirty="0">
              <a:latin typeface="Gabriola" panose="04040605051002020D02" pitchFamily="82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3200" b="1" dirty="0">
                <a:latin typeface="Gabriola" panose="04040605051002020D02" pitchFamily="82" charset="0"/>
                <a:cs typeface="Times New Roman" pitchFamily="18" charset="0"/>
              </a:rPr>
              <a:t>Яковлева Л.В.</a:t>
            </a:r>
            <a:r>
              <a:rPr lang="ru-RU" sz="3200" dirty="0">
                <a:latin typeface="Gabriola" panose="04040605051002020D02" pitchFamily="82" charset="0"/>
                <a:cs typeface="Times New Roman" pitchFamily="18" charset="0"/>
              </a:rPr>
              <a:t> - доктор биологических наук, профессор</a:t>
            </a:r>
          </a:p>
          <a:p>
            <a:pPr>
              <a:spcBef>
                <a:spcPts val="0"/>
              </a:spcBef>
            </a:pPr>
            <a:r>
              <a:rPr lang="ru-RU" sz="3200" b="1" dirty="0">
                <a:latin typeface="Gabriola" panose="04040605051002020D02" pitchFamily="82" charset="0"/>
                <a:cs typeface="Times New Roman" pitchFamily="18" charset="0"/>
              </a:rPr>
              <a:t>Бармин А.Н.</a:t>
            </a:r>
            <a:r>
              <a:rPr lang="ru-RU" sz="3200" dirty="0">
                <a:latin typeface="Gabriola" panose="04040605051002020D02" pitchFamily="82" charset="0"/>
                <a:cs typeface="Times New Roman" pitchFamily="18" charset="0"/>
              </a:rPr>
              <a:t> – доктор географических наук, профессор</a:t>
            </a:r>
            <a:r>
              <a:rPr lang="ru-RU" sz="4000" dirty="0">
                <a:latin typeface="Gabriola" panose="04040605051002020D02" pitchFamily="82" charset="0"/>
              </a:rPr>
              <a:t>.</a:t>
            </a:r>
          </a:p>
          <a:p>
            <a:pPr marL="0" indent="0">
              <a:buNone/>
            </a:pPr>
            <a:endParaRPr lang="ru-RU" sz="3200" b="1" dirty="0">
              <a:latin typeface="Gabriola" panose="04040605051002020D02" pitchFamily="82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314536"/>
            <a:ext cx="12192000" cy="54346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5657" cy="11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848</Words>
  <Application>Microsoft Office PowerPoint</Application>
  <PresentationFormat>Широкоэкранный</PresentationFormat>
  <Paragraphs>109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Gabriola</vt:lpstr>
      <vt:lpstr>Times New Roman</vt:lpstr>
      <vt:lpstr>Тема Office</vt:lpstr>
      <vt:lpstr>КАСПИЙ:  осевой регион Евразии Проект создания энциклопедических словарей Астрахань   2021 г.</vt:lpstr>
      <vt:lpstr>«Каспийский регион: политика, экономика культура»</vt:lpstr>
      <vt:lpstr>«Вопросы элитологии»</vt:lpstr>
      <vt:lpstr>Издательская деятельность</vt:lpstr>
      <vt:lpstr>Опыт реализации аналогичных проектов</vt:lpstr>
      <vt:lpstr>Цели проекта:</vt:lpstr>
      <vt:lpstr>Состав международного пятитомного издания:</vt:lpstr>
      <vt:lpstr>Содержание первого тома КАСПИЙ: осевой регион Евразии (политика на рубеже веков – взгляд из России)</vt:lpstr>
      <vt:lpstr>Содержание второго тома КАСПИЙ: осевой регион Евразии (природа – география – экология)</vt:lpstr>
      <vt:lpstr>Содержание третьего тома КАСПИЙ: осевой регион Евразии (этнография и культура)</vt:lpstr>
      <vt:lpstr>Содержание четвертого тома КАСПИЙ: осевой регион Евразии (экономика)</vt:lpstr>
      <vt:lpstr>Содержание пятого тома КАСПИЙ: осевой регион Евразии (политическая история)</vt:lpstr>
      <vt:lpstr>Приглашение к сотрудничеству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Сетевое взаимодействие с итальянскими партнерами в Каспийском регионе: опыт, особенности, перспективы</dc:title>
  <dc:creator>user</dc:creator>
  <cp:lastModifiedBy>Пользователь</cp:lastModifiedBy>
  <cp:revision>270</cp:revision>
  <dcterms:created xsi:type="dcterms:W3CDTF">2018-10-05T10:10:00Z</dcterms:created>
  <dcterms:modified xsi:type="dcterms:W3CDTF">2021-03-03T08:05:54Z</dcterms:modified>
</cp:coreProperties>
</file>