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82" r:id="rId2"/>
    <p:sldId id="356" r:id="rId3"/>
    <p:sldId id="353" r:id="rId4"/>
    <p:sldId id="355" r:id="rId5"/>
    <p:sldId id="338" r:id="rId6"/>
    <p:sldId id="339" r:id="rId7"/>
    <p:sldId id="340" r:id="rId8"/>
    <p:sldId id="337" r:id="rId9"/>
    <p:sldId id="345" r:id="rId10"/>
    <p:sldId id="357" r:id="rId11"/>
    <p:sldId id="361" r:id="rId12"/>
    <p:sldId id="351" r:id="rId13"/>
    <p:sldId id="359" r:id="rId14"/>
    <p:sldId id="343" r:id="rId15"/>
    <p:sldId id="347" r:id="rId16"/>
    <p:sldId id="350" r:id="rId17"/>
    <p:sldId id="360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A1A1"/>
    <a:srgbClr val="EC792B"/>
    <a:srgbClr val="FFFFFF"/>
    <a:srgbClr val="6DAC43"/>
    <a:srgbClr val="3F6EC3"/>
    <a:srgbClr val="FFBF00"/>
    <a:srgbClr val="5698D3"/>
    <a:srgbClr val="8AB4F8"/>
    <a:srgbClr val="1C76BC"/>
    <a:srgbClr val="D2D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63" autoAdjust="0"/>
    <p:restoredTop sz="94660"/>
  </p:normalViewPr>
  <p:slideViewPr>
    <p:cSldViewPr snapToGrid="0">
      <p:cViewPr varScale="1">
        <p:scale>
          <a:sx n="92" d="100"/>
          <a:sy n="92" d="100"/>
        </p:scale>
        <p:origin x="57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8E69F3-EBD0-48A7-8F76-15AF5BBEEBDC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D084FF-2C9A-473D-BF9D-0B096FA10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694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0959B-86BB-4930-BC7D-6621E6125A8B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820414-14E1-4117-BA5B-8750840AFA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5868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20414-14E1-4117-BA5B-8750840AFA6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413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20414-14E1-4117-BA5B-8750840AFA6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068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A7CFE-AE44-4E4D-98A0-DE489E3E85FD}" type="datetime1">
              <a:rPr lang="ru-RU" smtClean="0"/>
              <a:t>08.11.2021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5433F-672E-4B6B-97A4-2BD94AE6FC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388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53535-4CC4-4436-A815-4BEBE9EBB95D}" type="datetime1">
              <a:rPr lang="ru-RU" smtClean="0"/>
              <a:t>08.11.2021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5433F-672E-4B6B-97A4-2BD94AE6FC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126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66384-BB5E-4668-9F2C-83E02934CB7E}" type="datetime1">
              <a:rPr lang="ru-RU" smtClean="0"/>
              <a:t>08.11.2021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5433F-672E-4B6B-97A4-2BD94AE6FC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092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AB325-CE50-4FB2-98F2-FE86FC91A6F7}" type="datetime1">
              <a:rPr lang="ru-RU" smtClean="0"/>
              <a:t>08.11.2021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5433F-672E-4B6B-97A4-2BD94AE6FC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890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D26F6-423D-4603-A22F-B728BEEB0042}" type="datetime1">
              <a:rPr lang="ru-RU" smtClean="0"/>
              <a:t>08.11.2021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5433F-672E-4B6B-97A4-2BD94AE6FC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161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F0606-98CB-4F56-85BB-CFB98733DB6A}" type="datetime1">
              <a:rPr lang="ru-RU" smtClean="0"/>
              <a:t>08.11.2021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5433F-672E-4B6B-97A4-2BD94AE6FC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979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8973A-3797-4FBB-8D17-C7DA226838B7}" type="datetime1">
              <a:rPr lang="ru-RU" smtClean="0"/>
              <a:t>08.11.2021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5433F-672E-4B6B-97A4-2BD94AE6FC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005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34031-2E9F-4467-897B-EB44124A0A65}" type="datetime1">
              <a:rPr lang="ru-RU" smtClean="0"/>
              <a:t>08.11.2021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5433F-672E-4B6B-97A4-2BD94AE6FC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870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D9427-2C37-4F57-A04A-DC202154FE4E}" type="datetime1">
              <a:rPr lang="ru-RU" smtClean="0"/>
              <a:t>08.11.2021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5433F-672E-4B6B-97A4-2BD94AE6FC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68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F268D-31BB-4717-A21D-20939FE07532}" type="datetime1">
              <a:rPr lang="ru-RU" smtClean="0"/>
              <a:t>08.11.2021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5433F-672E-4B6B-97A4-2BD94AE6FC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527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C9507-4132-466C-A947-ED7CC566C355}" type="datetime1">
              <a:rPr lang="ru-RU" smtClean="0"/>
              <a:t>08.11.2021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5433F-672E-4B6B-97A4-2BD94AE6FC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926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CA0251-2B51-4706-A25A-610B7E12AB04}" type="datetime1">
              <a:rPr lang="ru-RU" smtClean="0"/>
              <a:t>08.11.2021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5433F-672E-4B6B-97A4-2BD94AE6FC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97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_________Microsoft_Word1.docx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_________Microsoft_Word2.docx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package" Target="../embeddings/_________Microsoft_Word3.docx"/><Relationship Id="rId5" Type="http://schemas.openxmlformats.org/officeDocument/2006/relationships/oleObject" Target="../embeddings/oleObject3.bin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package" Target="../embeddings/_________Microsoft_Word4.docx"/><Relationship Id="rId5" Type="http://schemas.openxmlformats.org/officeDocument/2006/relationships/oleObject" Target="../embeddings/oleObject4.bin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623727" y="101042"/>
            <a:ext cx="184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8098" y="5611"/>
            <a:ext cx="12314987" cy="27373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4116" y="5647805"/>
            <a:ext cx="8644877" cy="3048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846117" y="5761415"/>
            <a:ext cx="90608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cs typeface="Times New Roman" panose="02020603050405020304" pitchFamily="18" charset="0"/>
              </a:rPr>
              <a:t>Ректор ФГБОУ ВО «Астраханский государственный университет», к.э.н., профессор </a:t>
            </a:r>
          </a:p>
          <a:p>
            <a:pPr algn="ctr"/>
            <a:r>
              <a:rPr lang="ru-RU" dirty="0">
                <a:solidFill>
                  <a:srgbClr val="C00000"/>
                </a:solidFill>
                <a:cs typeface="Times New Roman" panose="02020603050405020304" pitchFamily="18" charset="0"/>
              </a:rPr>
              <a:t> К. А. Маркелов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9667" y="3534726"/>
            <a:ext cx="11700674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70C0"/>
                </a:solidFill>
                <a:cs typeface="Times New Roman" panose="02020603050405020304" pitchFamily="18" charset="0"/>
              </a:rPr>
              <a:t> КАСПИЙСКОЕ ГЕОПОЛИТИЧЕСКОЕ ПРОСТРАНСТВО</a:t>
            </a:r>
          </a:p>
          <a:p>
            <a:pPr algn="ctr"/>
            <a:r>
              <a:rPr lang="ru-RU" sz="4000" b="1" dirty="0">
                <a:solidFill>
                  <a:srgbClr val="0070C0"/>
                </a:solidFill>
                <a:cs typeface="Times New Roman" panose="02020603050405020304" pitchFamily="18" charset="0"/>
              </a:rPr>
              <a:t>В СИСТЕМЕ ЭКОЛОГИЧЕСКОЙ </a:t>
            </a:r>
            <a:r>
              <a:rPr lang="ru-RU" sz="40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БЕЗОПАСНОСТИ</a:t>
            </a:r>
            <a:endParaRPr lang="ru-RU" sz="40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9575" y="1969756"/>
            <a:ext cx="3514725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Международная научно-практическая конференция «</a:t>
            </a:r>
            <a:r>
              <a:rPr lang="ru-RU" sz="1400" dirty="0"/>
              <a:t>Проблемы комплексной безопасности Каспийского макрорегиона</a:t>
            </a:r>
            <a:r>
              <a:rPr lang="ru-RU" sz="1400" dirty="0" smtClean="0"/>
              <a:t>»</a:t>
            </a:r>
            <a:endParaRPr lang="en-US" sz="1400" dirty="0" smtClean="0"/>
          </a:p>
          <a:p>
            <a:r>
              <a:rPr lang="ru-RU" sz="1400" dirty="0" smtClean="0"/>
              <a:t>Астрахань, 28.10.2021</a:t>
            </a:r>
            <a:endParaRPr lang="ru-RU" sz="1400" dirty="0"/>
          </a:p>
          <a:p>
            <a:endParaRPr lang="ru-RU" sz="15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771" y="445280"/>
            <a:ext cx="2381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14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74" y="-594"/>
            <a:ext cx="188992" cy="6858594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470265" y="162502"/>
            <a:ext cx="9916603" cy="1027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dirty="0" smtClean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Крупнейшие аварии на Каспии</a:t>
            </a:r>
            <a:endParaRPr lang="ru-RU" sz="3000" dirty="0">
              <a:solidFill>
                <a:srgbClr val="0070C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276225"/>
            <a:ext cx="799812" cy="79981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0265" y="1189759"/>
            <a:ext cx="4161608" cy="2577137"/>
          </a:xfrm>
          <a:prstGeom prst="rect">
            <a:avLst/>
          </a:prstGeom>
        </p:spPr>
      </p:pic>
      <p:pic>
        <p:nvPicPr>
          <p:cNvPr id="9" name="Рисунок 8" descr="https://inbusiness.kz/ru/images/original/25/images/XjsLgHWE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911" y="1189758"/>
            <a:ext cx="4161608" cy="2577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Пожар на российском танкере в Каспийском море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265" y="3870613"/>
            <a:ext cx="4161608" cy="2577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img.piri.net/resim/upload/2019/07/27/a328f894tvnet.bmp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911" y="3870612"/>
            <a:ext cx="4161608" cy="257713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231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74" y="-594"/>
            <a:ext cx="188992" cy="6858594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470265" y="162502"/>
            <a:ext cx="9916603" cy="1027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dirty="0" smtClean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Экологическое бедствия на Каспии</a:t>
            </a:r>
            <a:endParaRPr lang="ru-RU" sz="3000" dirty="0">
              <a:solidFill>
                <a:srgbClr val="0070C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276225"/>
            <a:ext cx="799812" cy="799810"/>
          </a:xfrm>
          <a:prstGeom prst="rect">
            <a:avLst/>
          </a:prstGeom>
        </p:spPr>
      </p:pic>
      <p:pic>
        <p:nvPicPr>
          <p:cNvPr id="9" name="Рисунок 8" descr="https://ds02.infourok.ru/uploads/ex/036b/0007a48a-726a4746/img1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251" y="1189759"/>
            <a:ext cx="9519949" cy="492765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757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74" y="-594"/>
            <a:ext cx="188992" cy="6858594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470265" y="162502"/>
            <a:ext cx="9916603" cy="1027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Экологическое </a:t>
            </a:r>
            <a:r>
              <a:rPr lang="ru-RU" sz="3000" b="1" dirty="0">
                <a:solidFill>
                  <a:srgbClr val="0070C0"/>
                </a:solidFill>
                <a:cs typeface="Times New Roman" panose="02020603050405020304" pitchFamily="18" charset="0"/>
              </a:rPr>
              <a:t>бедствия на Каспии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276225"/>
            <a:ext cx="799812" cy="7998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0265" y="3819235"/>
            <a:ext cx="3829976" cy="2560783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5621753" y="19431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169" name="Рисунок 3" descr="https://myslide.ru/documents_3/d90da04ff35bf10dd692187db722a9de/img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268" y="986649"/>
            <a:ext cx="59436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5782" y="4013092"/>
            <a:ext cx="2194394" cy="2273983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11</a:t>
            </a:r>
            <a:endParaRPr lang="ru-RU" dirty="0"/>
          </a:p>
        </p:txBody>
      </p:sp>
      <p:pic>
        <p:nvPicPr>
          <p:cNvPr id="12" name="Рисунок 11" descr="https://jooinn.com/images/sleeping-seal-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265" y="1093181"/>
            <a:ext cx="3829976" cy="26620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500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74" y="-594"/>
            <a:ext cx="188992" cy="6858594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470265" y="162502"/>
            <a:ext cx="9916603" cy="1027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>
                <a:solidFill>
                  <a:srgbClr val="0070C0"/>
                </a:solidFill>
                <a:cs typeface="Times New Roman" panose="02020603050405020304" pitchFamily="18" charset="0"/>
              </a:rPr>
              <a:t>Экологическое бедствия на Каспии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276225"/>
            <a:ext cx="799812" cy="799810"/>
          </a:xfrm>
          <a:prstGeom prst="rect">
            <a:avLst/>
          </a:prstGeom>
        </p:spPr>
      </p:pic>
      <p:pic>
        <p:nvPicPr>
          <p:cNvPr id="9" name="Рисунок 8" descr="https://dogcatdog.ru/wp-content/uploads/a/2/c/a2c57a8d7fa817631494f704553e1b7b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966" y="1076035"/>
            <a:ext cx="8335386" cy="4944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903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74" y="-594"/>
            <a:ext cx="188992" cy="6858594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470265" y="162502"/>
            <a:ext cx="11090564" cy="1027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000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r>
              <a:rPr lang="ru-RU" sz="3000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Экологические бедствия на реках Волго-Каспийского бассейна</a:t>
            </a:r>
            <a:endParaRPr lang="ru-RU" sz="3000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endParaRPr lang="ru-RU" sz="3000" dirty="0">
              <a:solidFill>
                <a:srgbClr val="0070C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276225"/>
            <a:ext cx="799812" cy="799810"/>
          </a:xfrm>
          <a:prstGeom prst="rect">
            <a:avLst/>
          </a:prstGeom>
        </p:spPr>
      </p:pic>
      <p:pic>
        <p:nvPicPr>
          <p:cNvPr id="8" name="Рисунок 7" descr="http://www.elista.org/images/cms/2020/09/011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265" y="3817563"/>
            <a:ext cx="3787630" cy="272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lotosgtrk.ru/upload/iblock/349/349e71dd446aa66e9f5ad3d2add282c2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547" y="1076035"/>
            <a:ext cx="3787629" cy="25607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13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0265" y="1076035"/>
            <a:ext cx="3829976" cy="2560783"/>
          </a:xfrm>
          <a:prstGeom prst="rect">
            <a:avLst/>
          </a:prstGeom>
        </p:spPr>
      </p:pic>
      <p:pic>
        <p:nvPicPr>
          <p:cNvPr id="7170" name="Picture 2" descr="https://sun9-38.userapi.com/c626225/v626225371/5f120/n43nzkbTp4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547" y="3817563"/>
            <a:ext cx="3787629" cy="277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18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74" y="-594"/>
            <a:ext cx="188992" cy="6858594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470265" y="162502"/>
            <a:ext cx="9916603" cy="1027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Браконьерство в Волго-Каспийском бассейне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276225"/>
            <a:ext cx="799812" cy="799810"/>
          </a:xfrm>
          <a:prstGeom prst="rect">
            <a:avLst/>
          </a:prstGeom>
        </p:spPr>
      </p:pic>
      <p:pic>
        <p:nvPicPr>
          <p:cNvPr id="10" name="Рисунок 9" descr="Вылов рыбы из Каспийского моря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956" y="3943925"/>
            <a:ext cx="4048181" cy="2488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i.ytimg.com/vi/5wZda89AMIs/maxresdefault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1"/>
          <a:stretch/>
        </p:blipFill>
        <p:spPr bwMode="auto">
          <a:xfrm>
            <a:off x="6683039" y="1076034"/>
            <a:ext cx="4048182" cy="2488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9957" y="1076035"/>
            <a:ext cx="4048180" cy="24880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3039" y="3943925"/>
            <a:ext cx="4048181" cy="2488048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113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74" y="-594"/>
            <a:ext cx="188992" cy="6858594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470265" y="162502"/>
            <a:ext cx="9916603" cy="1027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dirty="0" smtClean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Браконьерство </a:t>
            </a:r>
            <a:r>
              <a:rPr lang="ru-RU" sz="3000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в Волго-Каспийском бассейне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276225"/>
            <a:ext cx="799812" cy="79981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0266" y="1076035"/>
            <a:ext cx="3797926" cy="2530651"/>
          </a:xfrm>
          <a:prstGeom prst="rect">
            <a:avLst/>
          </a:prstGeom>
        </p:spPr>
      </p:pic>
      <p:pic>
        <p:nvPicPr>
          <p:cNvPr id="12" name="Рисунок 11" descr="Браконьеров из Казахстана заставят выплатить 1,7 млрд тенге за рога сайгаков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265" y="3871189"/>
            <a:ext cx="3797928" cy="2530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Рога Лося, Оленя, Марала, Косуля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3"/>
          <a:stretch/>
        </p:blipFill>
        <p:spPr bwMode="auto">
          <a:xfrm>
            <a:off x="6698673" y="1320686"/>
            <a:ext cx="3429000" cy="422805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133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3509" y="1076035"/>
            <a:ext cx="11180619" cy="5477774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Ареал Каспийского моря является </a:t>
            </a:r>
            <a:r>
              <a:rPr lang="ru-RU" sz="2000" dirty="0"/>
              <a:t>самодостаточным природно-географическим регионом, на территории которого сконцентрирован огромный природно-ресурсный </a:t>
            </a:r>
            <a:r>
              <a:rPr lang="ru-RU" sz="2000" dirty="0" smtClean="0"/>
              <a:t>и </a:t>
            </a:r>
            <a:r>
              <a:rPr lang="ru-RU" sz="2000" dirty="0"/>
              <a:t>транспортно-логистический </a:t>
            </a:r>
            <a:r>
              <a:rPr lang="ru-RU" sz="2000" dirty="0" smtClean="0"/>
              <a:t> </a:t>
            </a:r>
            <a:r>
              <a:rPr lang="ru-RU" sz="2000" dirty="0"/>
              <a:t>потенциал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 </a:t>
            </a:r>
            <a:r>
              <a:rPr lang="ru-RU" sz="2000" dirty="0"/>
              <a:t>Являясь хрупкой экосистемой, </a:t>
            </a:r>
            <a:r>
              <a:rPr lang="ru-RU" sz="2000" dirty="0" smtClean="0"/>
              <a:t>Каспий нуждается </a:t>
            </a:r>
            <a:r>
              <a:rPr lang="ru-RU" sz="2000" dirty="0"/>
              <a:t>в сохранении биологического разнообразия </a:t>
            </a:r>
            <a:r>
              <a:rPr lang="ru-RU" sz="2000" dirty="0" smtClean="0"/>
              <a:t>и экологической </a:t>
            </a:r>
            <a:r>
              <a:rPr lang="ru-RU" sz="2000" dirty="0"/>
              <a:t>целостности всего Волго-Каспийского </a:t>
            </a:r>
            <a:r>
              <a:rPr lang="ru-RU" sz="2000" dirty="0" smtClean="0"/>
              <a:t>бассейна, который нуждается в проведении комплексных системных исследований на международной и междисциплинарной основе. </a:t>
            </a:r>
          </a:p>
          <a:p>
            <a:r>
              <a:rPr lang="ru-RU" sz="2000" dirty="0" smtClean="0"/>
              <a:t>Ратификация Конвенции </a:t>
            </a:r>
            <a:r>
              <a:rPr lang="ru-RU" sz="2000" dirty="0"/>
              <a:t>о правовом статусе Каспийского моря </a:t>
            </a:r>
            <a:r>
              <a:rPr lang="ru-RU" sz="2000" dirty="0" smtClean="0"/>
              <a:t>позволит консолидировать усилия </a:t>
            </a:r>
            <a:r>
              <a:rPr lang="ru-RU" sz="2000" dirty="0"/>
              <a:t>научной общественности </a:t>
            </a:r>
            <a:r>
              <a:rPr lang="ru-RU" sz="2000" dirty="0" smtClean="0"/>
              <a:t>государств с </a:t>
            </a:r>
            <a:r>
              <a:rPr lang="ru-RU" sz="2000" dirty="0"/>
              <a:t>целью повышения ответственности </a:t>
            </a:r>
            <a:r>
              <a:rPr lang="ru-RU" sz="2000" dirty="0" smtClean="0"/>
              <a:t>перед </a:t>
            </a:r>
            <a:r>
              <a:rPr lang="ru-RU" sz="2000" dirty="0"/>
              <a:t>нынешним и будущими поколениями за сохранение Каспийского </a:t>
            </a:r>
            <a:r>
              <a:rPr lang="ru-RU" sz="2000" dirty="0" smtClean="0"/>
              <a:t>моря и устойчивое </a:t>
            </a:r>
            <a:r>
              <a:rPr lang="ru-RU" sz="2000" dirty="0"/>
              <a:t>развитие </a:t>
            </a:r>
            <a:r>
              <a:rPr lang="ru-RU" sz="2000" dirty="0" smtClean="0"/>
              <a:t>региона.</a:t>
            </a:r>
          </a:p>
          <a:p>
            <a:r>
              <a:rPr lang="ru-RU" sz="2000" dirty="0" smtClean="0"/>
              <a:t>Астраханский государственный университет приступили к созданию </a:t>
            </a:r>
            <a:r>
              <a:rPr lang="ru-RU" sz="2000" smtClean="0"/>
              <a:t>научной школы </a:t>
            </a:r>
            <a:r>
              <a:rPr lang="ru-RU" sz="2000" dirty="0" smtClean="0"/>
              <a:t>«</a:t>
            </a:r>
            <a:r>
              <a:rPr lang="ru-RU" sz="2000" dirty="0"/>
              <a:t>Современные геополитические процессы формирования и развития  </a:t>
            </a:r>
            <a:r>
              <a:rPr lang="ru-RU" sz="2000" dirty="0" smtClean="0"/>
              <a:t>Большого </a:t>
            </a:r>
            <a:r>
              <a:rPr lang="ru-RU" sz="2000" dirty="0"/>
              <a:t>Каспия как центрального узла Евразийского пространства</a:t>
            </a:r>
            <a:r>
              <a:rPr lang="ru-RU" sz="2000" dirty="0" smtClean="0"/>
              <a:t>».</a:t>
            </a:r>
          </a:p>
          <a:p>
            <a:r>
              <a:rPr lang="ru-RU" sz="2000" dirty="0" smtClean="0"/>
              <a:t>В рамках программы </a:t>
            </a:r>
            <a:r>
              <a:rPr lang="ru-RU" sz="2000" dirty="0"/>
              <a:t>«Приоритет 2030»  </a:t>
            </a:r>
            <a:r>
              <a:rPr lang="ru-RU" sz="2000" dirty="0" smtClean="0"/>
              <a:t>университет предложил стратегические проекты регионального развития: «</a:t>
            </a:r>
            <a:r>
              <a:rPr lang="ru-RU" sz="2000" dirty="0"/>
              <a:t>Морской робот</a:t>
            </a:r>
            <a:r>
              <a:rPr lang="ru-RU" sz="2000" dirty="0" smtClean="0"/>
              <a:t>»; </a:t>
            </a:r>
            <a:r>
              <a:rPr lang="ru-RU" sz="2000" dirty="0"/>
              <a:t>«Цифровая платформа транспортного коридора «</a:t>
            </a:r>
            <a:r>
              <a:rPr lang="ru-RU" sz="2000" dirty="0" smtClean="0"/>
              <a:t>Север-Юг»; </a:t>
            </a:r>
            <a:r>
              <a:rPr lang="ru-RU" sz="2000" dirty="0"/>
              <a:t>«Разработка системы </a:t>
            </a:r>
            <a:r>
              <a:rPr lang="ru-RU" sz="2000" dirty="0" err="1"/>
              <a:t>социетальной</a:t>
            </a:r>
            <a:r>
              <a:rPr lang="ru-RU" sz="2000" dirty="0"/>
              <a:t> безопасности Каспийского макрорегиона</a:t>
            </a:r>
            <a:r>
              <a:rPr lang="ru-RU" sz="2000" dirty="0" smtClean="0"/>
              <a:t>»; </a:t>
            </a:r>
            <a:r>
              <a:rPr lang="ru-RU" sz="2000" dirty="0"/>
              <a:t>«Повышение уровня экологической безопасности и сохранение природных систем Каспийского макрорегиона</a:t>
            </a:r>
            <a:r>
              <a:rPr lang="ru-RU" sz="2000" dirty="0" smtClean="0"/>
              <a:t>»; </a:t>
            </a:r>
            <a:r>
              <a:rPr lang="ru-RU" sz="2000" dirty="0"/>
              <a:t>«Каспийский инкубатор </a:t>
            </a:r>
            <a:r>
              <a:rPr lang="ru-RU" sz="2000" dirty="0" err="1"/>
              <a:t>агро</a:t>
            </a:r>
            <a:r>
              <a:rPr lang="ru-RU" sz="2000" dirty="0"/>
              <a:t>- и биотехнологий</a:t>
            </a:r>
            <a:r>
              <a:rPr lang="ru-RU" sz="2000" dirty="0" smtClean="0"/>
              <a:t>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74" y="-594"/>
            <a:ext cx="188992" cy="6858594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470265" y="162502"/>
            <a:ext cx="9994241" cy="1027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Научное сотрудничество на пространстве Большого Каспия </a:t>
            </a:r>
            <a:endParaRPr lang="ru-RU" sz="30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276225"/>
            <a:ext cx="799812" cy="79981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183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3509" y="1076035"/>
            <a:ext cx="11180619" cy="54777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/>
              <a:t>Место </a:t>
            </a:r>
            <a:r>
              <a:rPr lang="ru-RU" sz="2000" b="1" dirty="0"/>
              <a:t>Большого Каспия в </a:t>
            </a:r>
            <a:r>
              <a:rPr lang="ru-RU" sz="2000" b="1"/>
              <a:t>новом </a:t>
            </a:r>
            <a:r>
              <a:rPr lang="ru-RU" sz="2000" b="1" smtClean="0"/>
              <a:t>мирохозяйственном </a:t>
            </a:r>
            <a:r>
              <a:rPr lang="ru-RU" sz="2000" b="1" dirty="0"/>
              <a:t>укладе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dirty="0"/>
              <a:t>Каспийский регион -  современный эпицентр мировых трансформационных преобразований;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dirty="0"/>
              <a:t>Большой Каспий - центр пересечения и сопряжения миров («Востока и Запада», «Севера и Юга»);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dirty="0"/>
              <a:t>Большой Каспий – ареал «разлома» существующего мирохозяйственного уклада и формирования нового многополярного мироустройства.</a:t>
            </a:r>
          </a:p>
          <a:p>
            <a:pPr marL="0" indent="0" algn="ctr">
              <a:buNone/>
            </a:pPr>
            <a:r>
              <a:rPr lang="ru-RU" sz="2000" b="1" dirty="0" smtClean="0"/>
              <a:t>Место </a:t>
            </a:r>
            <a:r>
              <a:rPr lang="ru-RU" sz="2000" b="1" dirty="0"/>
              <a:t>России на пространстве Большого Каспия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dirty="0"/>
              <a:t>Россия - глобальный субъект международных отношений, консолидирующий современные мирохозяйственные связи ведущих экономик мира на пространстве Большого Каспия;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dirty="0"/>
              <a:t>Россия- гарант и «зонтик» безопасности на данном геополитическом и экономическом пространстве;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dirty="0"/>
              <a:t>Статус России определяется сохранением и выстраиванием мирохозяйственных связей на равноправных партнерских отношениях</a:t>
            </a:r>
            <a:r>
              <a:rPr lang="ru-RU" sz="2000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dirty="0"/>
              <a:t>Центр </a:t>
            </a:r>
            <a:r>
              <a:rPr lang="ru-RU" sz="2000" dirty="0" err="1"/>
              <a:t>геоэкологической</a:t>
            </a:r>
            <a:r>
              <a:rPr lang="ru-RU" sz="2000" dirty="0"/>
              <a:t> безопасности Волго-Каспийского бассейна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274" y="-594"/>
            <a:ext cx="188992" cy="6858594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470265" y="162502"/>
            <a:ext cx="9994241" cy="1027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dirty="0">
                <a:solidFill>
                  <a:srgbClr val="0070C0"/>
                </a:solidFill>
                <a:cs typeface="Times New Roman" panose="02020603050405020304" pitchFamily="18" charset="0"/>
              </a:rPr>
              <a:t>Большой Каспий как геополитическая ось Евразии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276225"/>
            <a:ext cx="799812" cy="79981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987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274" y="-594"/>
            <a:ext cx="188992" cy="6858594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470265" y="162502"/>
            <a:ext cx="11090564" cy="1027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endParaRPr lang="ru-RU" sz="24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276225"/>
            <a:ext cx="799812" cy="79981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334310" y="162502"/>
            <a:ext cx="10069811" cy="769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</a:pPr>
            <a:r>
              <a:rPr lang="ru-RU" sz="30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Пространственная</a:t>
            </a:r>
            <a:r>
              <a:rPr lang="ru-RU" sz="24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ru-RU" sz="30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карта Волго-Каспийского </a:t>
            </a:r>
            <a:r>
              <a:rPr lang="ru-RU" sz="3000" b="1" dirty="0">
                <a:solidFill>
                  <a:srgbClr val="0070C0"/>
                </a:solidFill>
                <a:cs typeface="Times New Roman" panose="02020603050405020304" pitchFamily="18" charset="0"/>
              </a:rPr>
              <a:t>бассейна</a:t>
            </a:r>
          </a:p>
          <a:p>
            <a:pPr>
              <a:lnSpc>
                <a:spcPct val="70000"/>
              </a:lnSpc>
            </a:pPr>
            <a:endParaRPr lang="ru-RU" sz="24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1" y="1076034"/>
            <a:ext cx="5763193" cy="5427091"/>
          </a:xfrm>
          <a:prstGeom prst="rect">
            <a:avLst/>
          </a:prstGeom>
        </p:spPr>
      </p:pic>
      <p:pic>
        <p:nvPicPr>
          <p:cNvPr id="8" name="Рисунок 7" descr="Цветы лотоса в полном цвету — стоковое фото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92" y="1439210"/>
            <a:ext cx="2465043" cy="1604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Интересные факты о Каспийском море (15 фото)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92" y="3044031"/>
            <a:ext cx="2465043" cy="1604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Пеликаны в Аграханском государственном природном заказнике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91" y="4591990"/>
            <a:ext cx="2465044" cy="1604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9727" y="1376755"/>
            <a:ext cx="2465044" cy="1604821"/>
          </a:xfrm>
          <a:prstGeom prst="rect">
            <a:avLst/>
          </a:prstGeom>
        </p:spPr>
      </p:pic>
      <p:pic>
        <p:nvPicPr>
          <p:cNvPr id="13" name="Рисунок 12" descr="https://www.lookanimals.net/cdn/337/4577/4/11f666fd36eb96e82f03d9a92a5ecdf1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727" y="2959886"/>
            <a:ext cx="2465044" cy="160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s://arbuztoday.ru/wp-content/uploads/2019/05/QNTVALzZw5FeY8y7aotfZ8FNbQweEP5H.jpe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727" y="4564708"/>
            <a:ext cx="2465044" cy="160482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744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74" y="-594"/>
            <a:ext cx="188992" cy="6858594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470265" y="162502"/>
            <a:ext cx="9916603" cy="1027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dirty="0" smtClean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Составляющие связей устойчивого развития</a:t>
            </a:r>
            <a:endParaRPr lang="ru-RU" sz="3000" dirty="0">
              <a:solidFill>
                <a:srgbClr val="0070C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276225"/>
            <a:ext cx="799812" cy="799810"/>
          </a:xfrm>
          <a:prstGeom prst="rect">
            <a:avLst/>
          </a:prstGeom>
        </p:spPr>
      </p:pic>
      <p:pic>
        <p:nvPicPr>
          <p:cNvPr id="8" name="Объект 7"/>
          <p:cNvPicPr>
            <a:picLocks noGrp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29642" y="1309255"/>
            <a:ext cx="6883701" cy="41459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Объект 1"/>
          <p:cNvSpPr txBox="1">
            <a:spLocks/>
          </p:cNvSpPr>
          <p:nvPr/>
        </p:nvSpPr>
        <p:spPr>
          <a:xfrm>
            <a:off x="831273" y="5746174"/>
            <a:ext cx="10522527" cy="581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b="1" dirty="0" smtClean="0"/>
              <a:t>Геополитическая сфера</a:t>
            </a:r>
            <a:endParaRPr lang="ru-RU" b="1" i="1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040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9274" y="-594"/>
            <a:ext cx="188992" cy="6858594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470265" y="162502"/>
            <a:ext cx="11090564" cy="1027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endParaRPr lang="ru-RU" sz="24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276225"/>
            <a:ext cx="799812" cy="79981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334310" y="162502"/>
            <a:ext cx="10000799" cy="1027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</a:pPr>
            <a:r>
              <a:rPr lang="ru-RU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ru-RU" sz="3000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Энергетические интересы отдельных стран </a:t>
            </a:r>
            <a:endParaRPr lang="ru-RU" sz="3000" dirty="0" smtClean="0">
              <a:solidFill>
                <a:srgbClr val="0070C0"/>
              </a:solidFill>
              <a:latin typeface="+mn-lt"/>
              <a:cs typeface="Times New Roman" panose="02020603050405020304" pitchFamily="18" charset="0"/>
            </a:endParaRPr>
          </a:p>
          <a:p>
            <a:pPr algn="ctr">
              <a:lnSpc>
                <a:spcPct val="70000"/>
              </a:lnSpc>
            </a:pPr>
            <a:r>
              <a:rPr lang="ru-RU" sz="3000" dirty="0" smtClean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в </a:t>
            </a:r>
            <a:r>
              <a:rPr lang="ru-RU" sz="3000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Каспийском регионе </a:t>
            </a: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7814094"/>
              </p:ext>
            </p:extLst>
          </p:nvPr>
        </p:nvGraphicFramePr>
        <p:xfrm>
          <a:off x="1115003" y="1677254"/>
          <a:ext cx="10062770" cy="5274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8" name="Документ" r:id="rId6" imgW="7174338" imgH="3763701" progId="Word.Document.12">
                  <p:embed/>
                </p:oleObj>
              </mc:Choice>
              <mc:Fallback>
                <p:oleObj name="Документ" r:id="rId6" imgW="7174338" imgH="376370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15003" y="1677254"/>
                        <a:ext cx="10062770" cy="52742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259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9274" y="-594"/>
            <a:ext cx="188992" cy="6858594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470265" y="162502"/>
            <a:ext cx="11090564" cy="1027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endParaRPr lang="ru-RU" sz="24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276225"/>
            <a:ext cx="799812" cy="79981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334310" y="162502"/>
            <a:ext cx="10739926" cy="1027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</a:pPr>
            <a:r>
              <a:rPr lang="ru-RU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ru-RU" sz="3000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Доля стран Каспийского региона в мировых запасах, производстве углеводородного топлива, </a:t>
            </a:r>
            <a:r>
              <a:rPr lang="ru-RU" sz="3000" dirty="0" smtClean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переработке, %</a:t>
            </a:r>
            <a:endParaRPr lang="ru-RU" sz="3000" dirty="0">
              <a:solidFill>
                <a:srgbClr val="0070C0"/>
              </a:solidFill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0065013"/>
              </p:ext>
            </p:extLst>
          </p:nvPr>
        </p:nvGraphicFramePr>
        <p:xfrm>
          <a:off x="933450" y="2214563"/>
          <a:ext cx="10283825" cy="3894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2" name="Документ" r:id="rId6" imgW="6988571" imgH="2646291" progId="Word.Document.12">
                  <p:embed/>
                </p:oleObj>
              </mc:Choice>
              <mc:Fallback>
                <p:oleObj name="Документ" r:id="rId6" imgW="6988571" imgH="264629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33450" y="2214563"/>
                        <a:ext cx="10283825" cy="3894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485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9274" y="-594"/>
            <a:ext cx="188992" cy="6858594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470265" y="162502"/>
            <a:ext cx="11090564" cy="1027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endParaRPr lang="ru-RU" sz="24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276225"/>
            <a:ext cx="799812" cy="79981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334310" y="162502"/>
            <a:ext cx="11090564" cy="1027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</a:pPr>
            <a:r>
              <a:rPr lang="ru-RU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ru-RU" sz="3000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Объемы перевалки грузов в российских морских портах  Каспийского бассейна в период до 2030 года, млн. т</a:t>
            </a: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9790351"/>
              </p:ext>
            </p:extLst>
          </p:nvPr>
        </p:nvGraphicFramePr>
        <p:xfrm>
          <a:off x="934404" y="1906731"/>
          <a:ext cx="11394070" cy="4951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6" name="Документ" r:id="rId6" imgW="7055918" imgH="3076738" progId="Word.Document.12">
                  <p:embed/>
                </p:oleObj>
              </mc:Choice>
              <mc:Fallback>
                <p:oleObj name="Документ" r:id="rId6" imgW="7055918" imgH="307673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34404" y="1906731"/>
                        <a:ext cx="11394070" cy="49512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793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9274" y="-594"/>
            <a:ext cx="188992" cy="6858594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470265" y="162502"/>
            <a:ext cx="11090564" cy="1027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endParaRPr lang="ru-RU" sz="24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276225"/>
            <a:ext cx="799812" cy="79981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334310" y="162502"/>
            <a:ext cx="11090564" cy="1027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ru-RU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ru-RU" sz="3000" dirty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Общие уловы рыбы в Волго-Каспийском бассейне, тыс. ц </a:t>
            </a: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2976027"/>
              </p:ext>
            </p:extLst>
          </p:nvPr>
        </p:nvGraphicFramePr>
        <p:xfrm>
          <a:off x="758825" y="1725613"/>
          <a:ext cx="10850563" cy="628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5" name="Документ" r:id="rId6" imgW="7493124" imgH="4344454" progId="Word.Document.12">
                  <p:embed/>
                </p:oleObj>
              </mc:Choice>
              <mc:Fallback>
                <p:oleObj name="Документ" r:id="rId6" imgW="7493124" imgH="434445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58825" y="1725613"/>
                        <a:ext cx="10850563" cy="6283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663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744" y="884584"/>
            <a:ext cx="6141819" cy="57836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274" y="-594"/>
            <a:ext cx="188992" cy="6858594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493604" y="40628"/>
            <a:ext cx="11090564" cy="1027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dirty="0" smtClean="0"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Социетальная безопасность Каспийского макрорегиона</a:t>
            </a:r>
            <a:endParaRPr lang="ru-RU" sz="3000" dirty="0">
              <a:solidFill>
                <a:srgbClr val="0070C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8" y="276225"/>
            <a:ext cx="799812" cy="799810"/>
          </a:xfrm>
          <a:prstGeom prst="rect">
            <a:avLst/>
          </a:prstGeom>
        </p:spPr>
      </p:pic>
      <p:sp>
        <p:nvSpPr>
          <p:cNvPr id="9" name="Стрелка вправо 8"/>
          <p:cNvSpPr/>
          <p:nvPr/>
        </p:nvSpPr>
        <p:spPr>
          <a:xfrm>
            <a:off x="3899159" y="2939559"/>
            <a:ext cx="1684086" cy="4846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Экология суши</a:t>
            </a:r>
            <a:endParaRPr lang="ru-RU" sz="1200" b="1" dirty="0"/>
          </a:p>
        </p:txBody>
      </p:sp>
      <p:sp>
        <p:nvSpPr>
          <p:cNvPr id="10" name="Стрелка вправо 9"/>
          <p:cNvSpPr/>
          <p:nvPr/>
        </p:nvSpPr>
        <p:spPr>
          <a:xfrm>
            <a:off x="3528391" y="3769782"/>
            <a:ext cx="2743200" cy="4846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Транспортные коридоры</a:t>
            </a:r>
            <a:endParaRPr lang="ru-RU" sz="1200" b="1" dirty="0"/>
          </a:p>
        </p:txBody>
      </p:sp>
      <p:sp>
        <p:nvSpPr>
          <p:cNvPr id="11" name="Стрелка вправо 10"/>
          <p:cNvSpPr/>
          <p:nvPr/>
        </p:nvSpPr>
        <p:spPr>
          <a:xfrm>
            <a:off x="3528391" y="4573367"/>
            <a:ext cx="2942262" cy="4846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Миграционные процессы</a:t>
            </a:r>
            <a:endParaRPr lang="ru-RU" sz="1200" b="1" dirty="0"/>
          </a:p>
        </p:txBody>
      </p:sp>
      <p:sp>
        <p:nvSpPr>
          <p:cNvPr id="12" name="Стрелка вправо 11"/>
          <p:cNvSpPr/>
          <p:nvPr/>
        </p:nvSpPr>
        <p:spPr>
          <a:xfrm rot="19960013">
            <a:off x="3926434" y="5394737"/>
            <a:ext cx="2620164" cy="77709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</a:rPr>
              <a:t>Историко-культурное наследие</a:t>
            </a:r>
          </a:p>
        </p:txBody>
      </p:sp>
      <p:sp>
        <p:nvSpPr>
          <p:cNvPr id="13" name="Стрелка вправо 12"/>
          <p:cNvSpPr/>
          <p:nvPr/>
        </p:nvSpPr>
        <p:spPr>
          <a:xfrm rot="2107503">
            <a:off x="3442695" y="1172612"/>
            <a:ext cx="2514575" cy="147798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Общее научно-информационное пространство</a:t>
            </a:r>
            <a:endParaRPr lang="ru-RU" sz="1400" b="1" dirty="0"/>
          </a:p>
        </p:txBody>
      </p:sp>
      <p:sp>
        <p:nvSpPr>
          <p:cNvPr id="14" name="Стрелка вправо 13"/>
          <p:cNvSpPr/>
          <p:nvPr/>
        </p:nvSpPr>
        <p:spPr>
          <a:xfrm rot="8486887">
            <a:off x="6576846" y="1617206"/>
            <a:ext cx="2372698" cy="4846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Стрелка вправо 14"/>
          <p:cNvSpPr/>
          <p:nvPr/>
        </p:nvSpPr>
        <p:spPr>
          <a:xfrm rot="9660962">
            <a:off x="7121542" y="2201925"/>
            <a:ext cx="2388135" cy="116496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12556958">
            <a:off x="7832750" y="5737185"/>
            <a:ext cx="1705012" cy="65040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10518418">
            <a:off x="7473078" y="4051911"/>
            <a:ext cx="2008920" cy="5619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 rot="19292135">
            <a:off x="6942713" y="1566282"/>
            <a:ext cx="19450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</a:rPr>
              <a:t>Геополитический фактор</a:t>
            </a:r>
          </a:p>
        </p:txBody>
      </p:sp>
      <p:sp>
        <p:nvSpPr>
          <p:cNvPr id="20" name="TextBox 19"/>
          <p:cNvSpPr txBox="1"/>
          <p:nvPr/>
        </p:nvSpPr>
        <p:spPr>
          <a:xfrm rot="20504834">
            <a:off x="7058652" y="2560863"/>
            <a:ext cx="2820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Экология  моря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21359184">
            <a:off x="7793504" y="4166308"/>
            <a:ext cx="1577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Биоразнообразие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835877">
            <a:off x="8111738" y="6053359"/>
            <a:ext cx="1604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Уровень жизни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793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5959</TotalTime>
  <Words>344</Words>
  <Application>Microsoft Office PowerPoint</Application>
  <PresentationFormat>Широкоэкранный</PresentationFormat>
  <Paragraphs>66</Paragraphs>
  <Slides>17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</cp:lastModifiedBy>
  <cp:revision>264</cp:revision>
  <dcterms:created xsi:type="dcterms:W3CDTF">2019-11-25T11:00:18Z</dcterms:created>
  <dcterms:modified xsi:type="dcterms:W3CDTF">2021-11-08T04:51:40Z</dcterms:modified>
</cp:coreProperties>
</file>